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66" r:id="rId2"/>
    <p:sldId id="513" r:id="rId3"/>
    <p:sldId id="400" r:id="rId4"/>
    <p:sldId id="401" r:id="rId5"/>
    <p:sldId id="476" r:id="rId6"/>
    <p:sldId id="483" r:id="rId7"/>
    <p:sldId id="448" r:id="rId8"/>
    <p:sldId id="487" r:id="rId9"/>
    <p:sldId id="428" r:id="rId10"/>
    <p:sldId id="444" r:id="rId11"/>
    <p:sldId id="445" r:id="rId12"/>
    <p:sldId id="446" r:id="rId13"/>
    <p:sldId id="488" r:id="rId14"/>
    <p:sldId id="437" r:id="rId15"/>
    <p:sldId id="453" r:id="rId16"/>
    <p:sldId id="312" r:id="rId17"/>
    <p:sldId id="512" r:id="rId18"/>
    <p:sldId id="449" r:id="rId19"/>
    <p:sldId id="455" r:id="rId20"/>
    <p:sldId id="306" r:id="rId21"/>
    <p:sldId id="489" r:id="rId22"/>
    <p:sldId id="503" r:id="rId23"/>
    <p:sldId id="317" r:id="rId24"/>
    <p:sldId id="316" r:id="rId25"/>
    <p:sldId id="309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259" autoAdjust="0"/>
    <p:restoredTop sz="91207" autoAdjust="0"/>
  </p:normalViewPr>
  <p:slideViewPr>
    <p:cSldViewPr snapToGrid="0" snapToObjects="1">
      <p:cViewPr varScale="1">
        <p:scale>
          <a:sx n="76" d="100"/>
          <a:sy n="76" d="100"/>
        </p:scale>
        <p:origin x="192" y="7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D81B85-3F01-7D47-B3F2-A67046BD1F64}" type="datetimeFigureOut">
              <a:rPr lang="en-US" smtClean="0"/>
              <a:t>6/6/18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F6F9E-104F-8D44-916B-293655508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216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Hi. I’d like to introduce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 to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MultiAssayExperiment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framework for the representation and analysis of multi-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omics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experiments in Bioconductor.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65A49-EB5E-4903-ACE8-213423977F7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48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335D2-6E04-3648-AD61-524203FBD45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18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335D2-6E04-3648-AD61-524203FBD4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51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335D2-6E04-3648-AD61-524203FBD4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751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335D2-6E04-3648-AD61-524203FBD4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00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335D2-6E04-3648-AD61-524203FBD4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8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335D2-6E04-3648-AD61-524203FBD45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38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335D2-6E04-3648-AD61-524203FBD45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98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335D2-6E04-3648-AD61-524203FBD45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87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EC401A-7041-4777-A2FE-41EC2DF1DAE2}" type="slidenum">
              <a:rPr lang="it-IT" smtClean="0"/>
              <a:pPr>
                <a:defRPr/>
              </a:pPr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067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F14C6-C6E7-9F41-BE3F-C5DEE757C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10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9DE228-98EC-9F43-A35F-09A2424EC3C5}" type="datetimeFigureOut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F14C6-C6E7-9F41-BE3F-C5DEE757C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9DE228-98EC-9F43-A35F-09A2424EC3C5}" type="datetimeFigureOut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F14C6-C6E7-9F41-BE3F-C5DEE757C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3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F14C6-C6E7-9F41-BE3F-C5DEE757C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66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F14C6-C6E7-9F41-BE3F-C5DEE757C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88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F14C6-C6E7-9F41-BE3F-C5DEE757C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58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F14C6-C6E7-9F41-BE3F-C5DEE757C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99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9DE228-98EC-9F43-A35F-09A2424EC3C5}" type="datetimeFigureOut">
              <a:rPr lang="en-US" smtClean="0"/>
              <a:t>6/6/18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F14C6-C6E7-9F41-BE3F-C5DEE757C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14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9DE228-98EC-9F43-A35F-09A2424EC3C5}" type="datetimeFigureOut">
              <a:rPr lang="en-US" smtClean="0"/>
              <a:t>6/6/18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F14C6-C6E7-9F41-BE3F-C5DEE757C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34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9DE228-98EC-9F43-A35F-09A2424EC3C5}" type="datetimeFigureOut">
              <a:rPr lang="en-US" smtClean="0"/>
              <a:t>6/6/18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F14C6-C6E7-9F41-BE3F-C5DEE757C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78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9DE228-98EC-9F43-A35F-09A2424EC3C5}" type="datetimeFigureOut">
              <a:rPr lang="en-US" smtClean="0"/>
              <a:t>6/6/18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F14C6-C6E7-9F41-BE3F-C5DEE757C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8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762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1F14C6-C6E7-9F41-BE3F-C5DEE757CD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12952" cy="4326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748070" y="17925"/>
            <a:ext cx="1395926" cy="40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2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0635" y="629103"/>
            <a:ext cx="8672428" cy="2295447"/>
          </a:xfrm>
        </p:spPr>
        <p:txBody>
          <a:bodyPr>
            <a:noAutofit/>
          </a:bodyPr>
          <a:lstStyle/>
          <a:p>
            <a:r>
              <a:rPr lang="en-US" dirty="0"/>
              <a:t>EPIC: Microbial Community Metagenomics with the </a:t>
            </a:r>
            <a:r>
              <a:rPr lang="en-US" dirty="0" err="1"/>
              <a:t>bioBakery</a:t>
            </a:r>
            <a:r>
              <a:rPr lang="en-US" dirty="0"/>
              <a:t> and Bioconductor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0943" y="3716886"/>
            <a:ext cx="5739784" cy="1295137"/>
          </a:xfrm>
        </p:spPr>
        <p:txBody>
          <a:bodyPr>
            <a:normAutofit/>
          </a:bodyPr>
          <a:lstStyle/>
          <a:p>
            <a:r>
              <a:rPr lang="en-US" sz="2000" dirty="0"/>
              <a:t>Levi Waldron and Curtis </a:t>
            </a:r>
            <a:r>
              <a:rPr lang="en-US" sz="2000" dirty="0" err="1"/>
              <a:t>Huttenhower</a:t>
            </a:r>
            <a:endParaRPr lang="en-US" sz="2000" dirty="0"/>
          </a:p>
          <a:p>
            <a:r>
              <a:rPr lang="en-US" sz="2000" dirty="0"/>
              <a:t>June 6-7, 2018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0825"/>
            <a:ext cx="4681356" cy="7466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6498" y="6120825"/>
            <a:ext cx="1267501" cy="7371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9143999" cy="6291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54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</a:t>
            </a:r>
            <a:r>
              <a:rPr lang="en-US" dirty="0" err="1"/>
              <a:t>microbiome</a:t>
            </a:r>
            <a:r>
              <a:rPr lang="en-US" dirty="0"/>
              <a:t> data are </a:t>
            </a:r>
            <a:r>
              <a:rPr lang="en-US" u="sng" dirty="0"/>
              <a:t>compositional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1879-D594-7048-AD12-28363999EDA9}" type="slidenum">
              <a:rPr lang="en-US" smtClean="0"/>
              <a:t>10</a:t>
            </a:fld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2098475" y="2057400"/>
            <a:ext cx="1028700" cy="2857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Rounded Rectangle 13"/>
          <p:cNvSpPr/>
          <p:nvPr/>
        </p:nvSpPr>
        <p:spPr>
          <a:xfrm>
            <a:off x="2098475" y="2441122"/>
            <a:ext cx="1028700" cy="2857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Rounded Rectangle 14"/>
          <p:cNvSpPr/>
          <p:nvPr/>
        </p:nvSpPr>
        <p:spPr>
          <a:xfrm>
            <a:off x="2098475" y="2824844"/>
            <a:ext cx="1028700" cy="2857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ounded Rectangle 15"/>
          <p:cNvSpPr/>
          <p:nvPr/>
        </p:nvSpPr>
        <p:spPr>
          <a:xfrm>
            <a:off x="2098475" y="3208565"/>
            <a:ext cx="1028700" cy="2857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Rounded Rectangle 16"/>
          <p:cNvSpPr/>
          <p:nvPr/>
        </p:nvSpPr>
        <p:spPr>
          <a:xfrm>
            <a:off x="2098475" y="3592287"/>
            <a:ext cx="1028700" cy="2857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Rounded Rectangle 17"/>
          <p:cNvSpPr/>
          <p:nvPr/>
        </p:nvSpPr>
        <p:spPr>
          <a:xfrm>
            <a:off x="2098475" y="3976009"/>
            <a:ext cx="1028700" cy="2857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ounded Rectangle 18"/>
          <p:cNvSpPr/>
          <p:nvPr/>
        </p:nvSpPr>
        <p:spPr>
          <a:xfrm>
            <a:off x="2098475" y="4743450"/>
            <a:ext cx="1028700" cy="2857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Rounded Rectangle 19"/>
          <p:cNvSpPr/>
          <p:nvPr/>
        </p:nvSpPr>
        <p:spPr>
          <a:xfrm>
            <a:off x="2098475" y="4359731"/>
            <a:ext cx="1028700" cy="2857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Rounded Rectangle 20"/>
          <p:cNvSpPr/>
          <p:nvPr/>
        </p:nvSpPr>
        <p:spPr>
          <a:xfrm>
            <a:off x="3222770" y="2057400"/>
            <a:ext cx="1028700" cy="2857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ounded Rectangle 21"/>
          <p:cNvSpPr/>
          <p:nvPr/>
        </p:nvSpPr>
        <p:spPr>
          <a:xfrm>
            <a:off x="3222770" y="2441122"/>
            <a:ext cx="1028700" cy="2857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ounded Rectangle 22"/>
          <p:cNvSpPr/>
          <p:nvPr/>
        </p:nvSpPr>
        <p:spPr>
          <a:xfrm>
            <a:off x="3222770" y="2824844"/>
            <a:ext cx="1028700" cy="2857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Rounded Rectangle 23"/>
          <p:cNvSpPr/>
          <p:nvPr/>
        </p:nvSpPr>
        <p:spPr>
          <a:xfrm>
            <a:off x="3222770" y="3208565"/>
            <a:ext cx="1028700" cy="2857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Rounded Rectangle 24"/>
          <p:cNvSpPr/>
          <p:nvPr/>
        </p:nvSpPr>
        <p:spPr>
          <a:xfrm>
            <a:off x="3222770" y="3592287"/>
            <a:ext cx="1028700" cy="2857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Rounded Rectangle 25"/>
          <p:cNvSpPr/>
          <p:nvPr/>
        </p:nvSpPr>
        <p:spPr>
          <a:xfrm>
            <a:off x="3222770" y="3976009"/>
            <a:ext cx="1028700" cy="2857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Rounded Rectangle 26"/>
          <p:cNvSpPr/>
          <p:nvPr/>
        </p:nvSpPr>
        <p:spPr>
          <a:xfrm>
            <a:off x="3222770" y="4743450"/>
            <a:ext cx="1028700" cy="2857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Rounded Rectangle 27"/>
          <p:cNvSpPr/>
          <p:nvPr/>
        </p:nvSpPr>
        <p:spPr>
          <a:xfrm>
            <a:off x="3222770" y="4359731"/>
            <a:ext cx="1028700" cy="2857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ounded Rectangle 35"/>
          <p:cNvSpPr/>
          <p:nvPr/>
        </p:nvSpPr>
        <p:spPr>
          <a:xfrm>
            <a:off x="4784525" y="2057400"/>
            <a:ext cx="1028700" cy="2857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Rounded Rectangle 36"/>
          <p:cNvSpPr/>
          <p:nvPr/>
        </p:nvSpPr>
        <p:spPr>
          <a:xfrm>
            <a:off x="4784525" y="2441122"/>
            <a:ext cx="1028700" cy="2857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Rounded Rectangle 37"/>
          <p:cNvSpPr/>
          <p:nvPr/>
        </p:nvSpPr>
        <p:spPr>
          <a:xfrm>
            <a:off x="4784525" y="2824844"/>
            <a:ext cx="1028700" cy="2857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ounded Rectangle 38"/>
          <p:cNvSpPr/>
          <p:nvPr/>
        </p:nvSpPr>
        <p:spPr>
          <a:xfrm>
            <a:off x="4784525" y="3208565"/>
            <a:ext cx="1028700" cy="2857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0" name="Rounded Rectangle 39"/>
          <p:cNvSpPr/>
          <p:nvPr/>
        </p:nvSpPr>
        <p:spPr>
          <a:xfrm>
            <a:off x="5908820" y="2057400"/>
            <a:ext cx="1028700" cy="2857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Rounded Rectangle 40"/>
          <p:cNvSpPr/>
          <p:nvPr/>
        </p:nvSpPr>
        <p:spPr>
          <a:xfrm>
            <a:off x="5908820" y="2441122"/>
            <a:ext cx="1028700" cy="2857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2" name="Rounded Rectangle 41"/>
          <p:cNvSpPr/>
          <p:nvPr/>
        </p:nvSpPr>
        <p:spPr>
          <a:xfrm>
            <a:off x="5908820" y="2824844"/>
            <a:ext cx="1028700" cy="2857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3" name="Rounded Rectangle 42"/>
          <p:cNvSpPr/>
          <p:nvPr/>
        </p:nvSpPr>
        <p:spPr>
          <a:xfrm>
            <a:off x="5908820" y="3208565"/>
            <a:ext cx="1028700" cy="2857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4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247" y="2113876"/>
            <a:ext cx="702947" cy="170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925" y="2501093"/>
            <a:ext cx="702947" cy="170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245" y="2114550"/>
            <a:ext cx="702947" cy="170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922" y="2501767"/>
            <a:ext cx="702947" cy="170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975" y="2114550"/>
            <a:ext cx="702947" cy="170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653" y="2501767"/>
            <a:ext cx="702947" cy="170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150" y="2114550"/>
            <a:ext cx="702947" cy="170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828" y="2501767"/>
            <a:ext cx="702947" cy="170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Rectangle 51"/>
          <p:cNvSpPr/>
          <p:nvPr/>
        </p:nvSpPr>
        <p:spPr>
          <a:xfrm>
            <a:off x="2008487" y="1614632"/>
            <a:ext cx="2383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u="sng" dirty="0"/>
              <a:t>Microbial Community 1</a:t>
            </a:r>
          </a:p>
        </p:txBody>
      </p:sp>
      <p:sp>
        <p:nvSpPr>
          <p:cNvPr id="53" name="Rectangle 52"/>
          <p:cNvSpPr/>
          <p:nvPr/>
        </p:nvSpPr>
        <p:spPr>
          <a:xfrm>
            <a:off x="4672430" y="1614632"/>
            <a:ext cx="2383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u="sng" dirty="0"/>
              <a:t>Microbial Community 2</a:t>
            </a:r>
          </a:p>
        </p:txBody>
      </p:sp>
      <p:sp>
        <p:nvSpPr>
          <p:cNvPr id="54" name="Rectangle 53"/>
          <p:cNvSpPr/>
          <p:nvPr/>
        </p:nvSpPr>
        <p:spPr>
          <a:xfrm>
            <a:off x="4741007" y="4400551"/>
            <a:ext cx="22463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dirty="0"/>
              <a:t># of reads ≪ # of cells</a:t>
            </a:r>
          </a:p>
          <a:p>
            <a:pPr lvl="0" algn="ctr"/>
            <a:r>
              <a:rPr lang="en-US" dirty="0"/>
              <a:t>(</a:t>
            </a:r>
            <a:r>
              <a:rPr lang="en-US" b="1" dirty="0"/>
              <a:t>millions</a:t>
            </a:r>
            <a:r>
              <a:rPr lang="en-US" dirty="0"/>
              <a:t>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en-US" b="1" dirty="0"/>
              <a:t>billions</a:t>
            </a:r>
            <a:r>
              <a:rPr lang="en-US" dirty="0"/>
              <a:t>)</a:t>
            </a:r>
          </a:p>
        </p:txBody>
      </p:sp>
      <p:sp>
        <p:nvSpPr>
          <p:cNvPr id="55" name="Rectangle 54"/>
          <p:cNvSpPr/>
          <p:nvPr/>
        </p:nvSpPr>
        <p:spPr>
          <a:xfrm>
            <a:off x="4505044" y="5086351"/>
            <a:ext cx="27182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dirty="0"/>
              <a:t>Random sampling suggests</a:t>
            </a:r>
          </a:p>
          <a:p>
            <a:pPr lvl="0" algn="ctr"/>
            <a:r>
              <a:rPr lang="en-US" dirty="0"/>
              <a:t>Proportions, not counts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662107" y="3735163"/>
            <a:ext cx="24041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dirty="0"/>
              <a:t>Fixed sequencing depth</a:t>
            </a:r>
          </a:p>
          <a:p>
            <a:pPr lvl="0" algn="ctr"/>
            <a:r>
              <a:rPr lang="en-US" dirty="0"/>
              <a:t>(here, 4 reads/sample)</a:t>
            </a:r>
          </a:p>
        </p:txBody>
      </p:sp>
    </p:spTree>
    <p:extLst>
      <p:ext uri="{BB962C8B-B14F-4D97-AF65-F5344CB8AC3E}">
        <p14:creationId xmlns:p14="http://schemas.microsoft.com/office/powerpoint/2010/main" val="145065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54" grpId="0"/>
      <p:bldP spid="55" grpId="0"/>
      <p:bldP spid="5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</a:t>
            </a:r>
            <a:r>
              <a:rPr lang="en-US" dirty="0" err="1"/>
              <a:t>microbiome</a:t>
            </a:r>
            <a:r>
              <a:rPr lang="en-US" dirty="0"/>
              <a:t> data are </a:t>
            </a:r>
            <a:r>
              <a:rPr lang="en-US" u="sng" dirty="0"/>
              <a:t>compositional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1879-D594-7048-AD12-28363999EDA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247" y="2113876"/>
            <a:ext cx="702947" cy="170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925" y="2501093"/>
            <a:ext cx="702947" cy="170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245" y="2114550"/>
            <a:ext cx="702947" cy="170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922" y="2501767"/>
            <a:ext cx="702947" cy="170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975" y="2114550"/>
            <a:ext cx="702947" cy="170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653" y="2501767"/>
            <a:ext cx="702947" cy="170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150" y="2114550"/>
            <a:ext cx="702947" cy="170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828" y="2501767"/>
            <a:ext cx="702947" cy="170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2008487" y="1614632"/>
            <a:ext cx="2383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u="sng" dirty="0"/>
              <a:t>Microbial Community 1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672430" y="1614632"/>
            <a:ext cx="2383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u="sng" dirty="0"/>
              <a:t>Microbial Community 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741007" y="4400551"/>
            <a:ext cx="22463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# of reads ≪ # of cells</a:t>
            </a:r>
          </a:p>
          <a:p>
            <a:pPr lvl="0"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millions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billions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505044" y="5086351"/>
            <a:ext cx="27182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dirty="0"/>
              <a:t>Random sampling suggests</a:t>
            </a:r>
          </a:p>
          <a:p>
            <a:pPr lvl="0" algn="ctr"/>
            <a:r>
              <a:rPr lang="en-US" dirty="0"/>
              <a:t>Proportions, not counts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662107" y="3735163"/>
            <a:ext cx="24041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Fixed sequencing depth</a:t>
            </a:r>
          </a:p>
          <a:p>
            <a:pPr lvl="0"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(here, 4 reads/sample)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327075" y="2857500"/>
            <a:ext cx="64953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>
                <a:solidFill>
                  <a:srgbClr val="00B0F0"/>
                </a:solidFill>
              </a:rPr>
              <a:t>50%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425856" y="2857500"/>
            <a:ext cx="64953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>
                <a:solidFill>
                  <a:srgbClr val="C00000"/>
                </a:solidFill>
              </a:rPr>
              <a:t>50%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014221" y="2857500"/>
            <a:ext cx="64953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>
                <a:solidFill>
                  <a:srgbClr val="00B0F0"/>
                </a:solidFill>
              </a:rPr>
              <a:t>50%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144752" y="2857500"/>
            <a:ext cx="64953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>
                <a:solidFill>
                  <a:srgbClr val="C00000"/>
                </a:solidFill>
              </a:rPr>
              <a:t>50%</a:t>
            </a:r>
          </a:p>
        </p:txBody>
      </p:sp>
    </p:spTree>
    <p:extLst>
      <p:ext uri="{BB962C8B-B14F-4D97-AF65-F5344CB8AC3E}">
        <p14:creationId xmlns:p14="http://schemas.microsoft.com/office/powerpoint/2010/main" val="403731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Comparing compositions of phyla &amp; pathways (HMP)</a:t>
            </a:r>
            <a:endParaRPr lang="en-US" sz="2700" u="sn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1879-D594-7048-AD12-28363999EDA9}" type="slidenum">
              <a:rPr lang="en-US" smtClean="0">
                <a:solidFill>
                  <a:schemeClr val="tx1"/>
                </a:solidFill>
              </a:rPr>
              <a:pPr/>
              <a:t>12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 rot="16200000">
            <a:off x="4893299" y="2396348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kern="0" dirty="0"/>
              <a:t>← Phylum abundance →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b="1" kern="0" dirty="0"/>
          </a:p>
        </p:txBody>
      </p:sp>
      <p:sp>
        <p:nvSpPr>
          <p:cNvPr id="49" name="TextBox 48"/>
          <p:cNvSpPr txBox="1"/>
          <p:nvPr/>
        </p:nvSpPr>
        <p:spPr>
          <a:xfrm>
            <a:off x="5836037" y="3600345"/>
            <a:ext cx="1371600" cy="228600"/>
          </a:xfrm>
          <a:prstGeom prst="rect">
            <a:avLst/>
          </a:prstGeom>
          <a:solidFill>
            <a:srgbClr val="0070C0">
              <a:alpha val="33000"/>
            </a:srgbClr>
          </a:solidFill>
        </p:spPr>
        <p:txBody>
          <a:bodyPr wrap="square" lIns="0" tIns="0" rIns="0" bIns="0" rtlCol="0" anchor="ctr" anchorCtr="1">
            <a:noAutofit/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b="1" kern="0" dirty="0"/>
              <a:t>Gut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1668817" y="3598374"/>
            <a:ext cx="6079775" cy="230571"/>
            <a:chOff x="685800" y="3792327"/>
            <a:chExt cx="8106366" cy="307428"/>
          </a:xfrm>
        </p:grpSpPr>
        <p:sp>
          <p:nvSpPr>
            <p:cNvPr id="51" name="TextBox 50"/>
            <p:cNvSpPr txBox="1"/>
            <p:nvPr/>
          </p:nvSpPr>
          <p:spPr>
            <a:xfrm>
              <a:off x="8106366" y="3794955"/>
              <a:ext cx="685800" cy="304800"/>
            </a:xfrm>
            <a:prstGeom prst="rect">
              <a:avLst/>
            </a:prstGeom>
            <a:solidFill>
              <a:srgbClr val="7030A0">
                <a:alpha val="33000"/>
              </a:srgbClr>
            </a:solidFill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b="1" kern="0" dirty="0"/>
                <a:t>Vaginal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421699" y="3794955"/>
              <a:ext cx="451945" cy="304800"/>
            </a:xfrm>
            <a:prstGeom prst="rect">
              <a:avLst/>
            </a:prstGeom>
            <a:solidFill>
              <a:srgbClr val="00B050">
                <a:alpha val="33000"/>
              </a:srgbClr>
            </a:solidFill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b="1" kern="0" dirty="0"/>
                <a:t>Skin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85800" y="3794955"/>
              <a:ext cx="720089" cy="304800"/>
            </a:xfrm>
            <a:prstGeom prst="rect">
              <a:avLst/>
            </a:prstGeom>
            <a:solidFill>
              <a:sysClr val="windowText" lastClr="000000">
                <a:alpha val="33000"/>
              </a:sysClr>
            </a:solidFill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b="1" kern="0" dirty="0" err="1"/>
                <a:t>Nares</a:t>
              </a:r>
              <a:endParaRPr lang="en-US" sz="900" b="1" kern="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221202" y="3792327"/>
              <a:ext cx="1489710" cy="304800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b="1" kern="0" dirty="0"/>
                <a:t>Oral (</a:t>
              </a:r>
              <a:r>
                <a:rPr lang="en-US" sz="900" b="1" kern="0" dirty="0" err="1"/>
                <a:t>SupP</a:t>
              </a:r>
              <a:r>
                <a:rPr lang="en-US" sz="900" b="1" kern="0" dirty="0"/>
                <a:t>)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890138" y="3792327"/>
              <a:ext cx="1325880" cy="304800"/>
            </a:xfrm>
            <a:prstGeom prst="rect">
              <a:avLst/>
            </a:prstGeom>
            <a:solidFill>
              <a:srgbClr val="FF0000">
                <a:alpha val="33000"/>
              </a:srgbClr>
            </a:solidFill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b="1" kern="0" dirty="0"/>
                <a:t>Oral (BM)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755756" y="3792327"/>
              <a:ext cx="1447800" cy="304800"/>
            </a:xfrm>
            <a:prstGeom prst="rect">
              <a:avLst/>
            </a:prstGeom>
            <a:solidFill>
              <a:srgbClr val="FFC000">
                <a:alpha val="33000"/>
              </a:srgbClr>
            </a:solidFill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b="1" kern="0" dirty="0"/>
                <a:t>Oral (TD)</a:t>
              </a:r>
            </a:p>
          </p:txBody>
        </p:sp>
      </p:grpSp>
      <p:sp>
        <p:nvSpPr>
          <p:cNvPr id="57" name="TextBox 56"/>
          <p:cNvSpPr txBox="1"/>
          <p:nvPr/>
        </p:nvSpPr>
        <p:spPr>
          <a:xfrm rot="16200000">
            <a:off x="656475" y="2488680"/>
            <a:ext cx="1762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kern="0" dirty="0"/>
              <a:t>← Phylum abundance →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995879" y="1475676"/>
            <a:ext cx="10679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kern="0" dirty="0">
                <a:cs typeface="Arial"/>
              </a:rPr>
              <a:t>←</a:t>
            </a:r>
            <a:r>
              <a:rPr lang="en-US" sz="1200" b="1" kern="0" dirty="0"/>
              <a:t> Subjects </a:t>
            </a:r>
            <a:r>
              <a:rPr lang="en-US" sz="1200" b="1" kern="0" dirty="0">
                <a:cs typeface="Arial"/>
              </a:rPr>
              <a:t>→</a:t>
            </a:r>
            <a:endParaRPr lang="en-US" sz="1200" b="1" kern="0" dirty="0"/>
          </a:p>
        </p:txBody>
      </p:sp>
      <p:sp>
        <p:nvSpPr>
          <p:cNvPr id="59" name="TextBox 58"/>
          <p:cNvSpPr txBox="1"/>
          <p:nvPr/>
        </p:nvSpPr>
        <p:spPr>
          <a:xfrm rot="16200000">
            <a:off x="620407" y="4679375"/>
            <a:ext cx="18341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kern="0" dirty="0"/>
              <a:t>← Pathway abundance →</a:t>
            </a:r>
          </a:p>
        </p:txBody>
      </p:sp>
      <p:pic>
        <p:nvPicPr>
          <p:cNvPr id="60" name="Picture 59" descr="figure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48" t="6056" r="32713" b="52148"/>
          <a:stretch/>
        </p:blipFill>
        <p:spPr>
          <a:xfrm>
            <a:off x="5810735" y="1706684"/>
            <a:ext cx="1388175" cy="1840992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5995879" y="5712517"/>
            <a:ext cx="10679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kern="0" dirty="0">
                <a:cs typeface="Arial"/>
              </a:rPr>
              <a:t>←</a:t>
            </a:r>
            <a:r>
              <a:rPr lang="en-US" sz="1200" b="1" kern="0" dirty="0"/>
              <a:t> Subjects </a:t>
            </a:r>
            <a:r>
              <a:rPr lang="en-US" sz="1200" b="1" kern="0" dirty="0">
                <a:cs typeface="Arial"/>
              </a:rPr>
              <a:t>→</a:t>
            </a:r>
            <a:endParaRPr lang="en-US" sz="1200" b="1" kern="0" dirty="0"/>
          </a:p>
        </p:txBody>
      </p:sp>
      <p:sp>
        <p:nvSpPr>
          <p:cNvPr id="62" name="TextBox 61"/>
          <p:cNvSpPr txBox="1"/>
          <p:nvPr/>
        </p:nvSpPr>
        <p:spPr>
          <a:xfrm rot="16200000">
            <a:off x="4857230" y="4587043"/>
            <a:ext cx="1834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kern="0" dirty="0"/>
              <a:t>← Pathway abundance →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b="1" kern="0" dirty="0"/>
          </a:p>
        </p:txBody>
      </p:sp>
      <p:pic>
        <p:nvPicPr>
          <p:cNvPr id="63" name="Picture 62" descr="figure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48" t="52145" r="32713" b="6058"/>
          <a:stretch/>
        </p:blipFill>
        <p:spPr>
          <a:xfrm>
            <a:off x="5810735" y="3897379"/>
            <a:ext cx="1388175" cy="1840992"/>
          </a:xfrm>
          <a:prstGeom prst="rect">
            <a:avLst/>
          </a:prstGeom>
        </p:spPr>
      </p:pic>
      <p:pic>
        <p:nvPicPr>
          <p:cNvPr id="64" name="Picture 63" descr="figure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t="52145" r="25700" b="6058"/>
          <a:stretch/>
        </p:blipFill>
        <p:spPr>
          <a:xfrm>
            <a:off x="1668817" y="3897379"/>
            <a:ext cx="6115051" cy="1840992"/>
          </a:xfrm>
          <a:prstGeom prst="rect">
            <a:avLst/>
          </a:prstGeom>
        </p:spPr>
      </p:pic>
      <p:pic>
        <p:nvPicPr>
          <p:cNvPr id="65" name="Picture 64" descr="figure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t="6056" r="25700" b="52148"/>
          <a:stretch/>
        </p:blipFill>
        <p:spPr>
          <a:xfrm>
            <a:off x="1668816" y="1706684"/>
            <a:ext cx="6115051" cy="1840992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5869530" y="2557614"/>
            <a:ext cx="10518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en-US" sz="1200" kern="0" dirty="0" err="1">
                <a:solidFill>
                  <a:schemeClr val="bg1"/>
                </a:solidFill>
              </a:rPr>
              <a:t>Bacteroidetes</a:t>
            </a:r>
            <a:endParaRPr lang="en-US" sz="1200" kern="0" dirty="0">
              <a:solidFill>
                <a:schemeClr val="bg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423882" y="1725679"/>
            <a:ext cx="8370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en-US" sz="1200" kern="0" dirty="0" err="1">
                <a:solidFill>
                  <a:schemeClr val="bg1"/>
                </a:solidFill>
              </a:rPr>
              <a:t>Firmicutes</a:t>
            </a:r>
            <a:endParaRPr lang="en-US" sz="1200" kern="0" dirty="0">
              <a:solidFill>
                <a:schemeClr val="bg1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88666" y="3369774"/>
            <a:ext cx="685800" cy="685800"/>
            <a:chOff x="228600" y="5759410"/>
            <a:chExt cx="914400" cy="914400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5759410"/>
              <a:ext cx="914400" cy="914400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326887" y="6057790"/>
              <a:ext cx="71429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b="1" dirty="0">
                  <a:effectLst>
                    <a:glow rad="152400">
                      <a:schemeClr val="bg1"/>
                    </a:glow>
                  </a:effectLst>
                  <a:latin typeface="Calibri" panose="020F0502020204030204" pitchFamily="34" charset="0"/>
                </a:rPr>
                <a:t>HMP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912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/>
      <p:bldP spid="61" grpId="0"/>
      <p:bldP spid="62" grpId="0"/>
      <p:bldP spid="67" grpId="0"/>
      <p:bldP spid="6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14486" y="2632629"/>
            <a:ext cx="6515029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dirty="0"/>
              <a:t>Describing </a:t>
            </a:r>
          </a:p>
          <a:p>
            <a:pPr algn="ctr"/>
            <a:r>
              <a:rPr lang="en-US" sz="4950" dirty="0" err="1"/>
              <a:t>microbiome</a:t>
            </a:r>
            <a:r>
              <a:rPr lang="en-US" sz="4950" dirty="0"/>
              <a:t> data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82928" y="1028727"/>
            <a:ext cx="8778144" cy="4800548"/>
          </a:xfrm>
          <a:prstGeom prst="roundRect">
            <a:avLst>
              <a:gd name="adj" fmla="val 465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15673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Describing microbiomes: </a:t>
            </a:r>
            <a:r>
              <a:rPr lang="en-US" sz="2700" u="sng" dirty="0"/>
              <a:t>abundance</a:t>
            </a:r>
            <a:r>
              <a:rPr lang="en-US" sz="2700" dirty="0"/>
              <a:t> and </a:t>
            </a:r>
            <a:r>
              <a:rPr lang="en-US" sz="2700" u="sng" dirty="0"/>
              <a:t>prevalence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1879-D594-7048-AD12-28363999EDA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390153" y="1725930"/>
            <a:ext cx="1622365" cy="1221980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b="1" kern="0">
              <a:solidFill>
                <a:sysClr val="window" lastClr="FFFFFF"/>
              </a:solidFill>
              <a:latin typeface="Calibri"/>
              <a:ea typeface="ＭＳ Ｐゴシック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167029" y="1725930"/>
            <a:ext cx="1622365" cy="1221980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b="1" kern="0">
              <a:solidFill>
                <a:sysClr val="window" lastClr="FFFFFF"/>
              </a:solidFill>
              <a:latin typeface="Calibri"/>
              <a:ea typeface="ＭＳ Ｐゴシック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390153" y="3097046"/>
            <a:ext cx="1622365" cy="1221980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b="1" kern="0">
              <a:solidFill>
                <a:sysClr val="window" lastClr="FFFFFF"/>
              </a:solidFill>
              <a:latin typeface="Calibri"/>
              <a:ea typeface="ＭＳ Ｐゴシック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167029" y="3097046"/>
            <a:ext cx="1622365" cy="1221980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b="1" kern="0">
              <a:solidFill>
                <a:sysClr val="window" lastClr="FFFFFF"/>
              </a:solidFill>
              <a:latin typeface="Calibri"/>
              <a:ea typeface="ＭＳ Ｐゴシック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943905" y="1725930"/>
            <a:ext cx="1622365" cy="1221980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b="1" kern="0">
              <a:solidFill>
                <a:sysClr val="window" lastClr="FFFFFF"/>
              </a:solidFill>
              <a:latin typeface="Calibri"/>
              <a:ea typeface="ＭＳ Ｐゴシック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943905" y="3097046"/>
            <a:ext cx="1622365" cy="1221980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b="1" kern="0">
              <a:solidFill>
                <a:sysClr val="window" lastClr="FFFFFF"/>
              </a:solidFill>
              <a:latin typeface="Calibri"/>
              <a:ea typeface="ＭＳ Ｐゴシック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390153" y="4493020"/>
            <a:ext cx="1622365" cy="1221980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 w="25400" cap="flat" cmpd="sng" algn="ctr">
            <a:solidFill>
              <a:srgbClr val="8064A2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b="1" kern="0">
              <a:solidFill>
                <a:sysClr val="window" lastClr="FFFFFF"/>
              </a:solidFill>
              <a:latin typeface="Calibri"/>
              <a:ea typeface="ＭＳ Ｐゴシック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167029" y="4493020"/>
            <a:ext cx="1622365" cy="1221980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 w="25400" cap="flat" cmpd="sng" algn="ctr">
            <a:solidFill>
              <a:srgbClr val="8064A2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b="1" kern="0">
              <a:solidFill>
                <a:sysClr val="window" lastClr="FFFFFF"/>
              </a:solidFill>
              <a:latin typeface="Calibri"/>
              <a:ea typeface="ＭＳ Ｐゴシック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943905" y="4493020"/>
            <a:ext cx="1622365" cy="1221980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 w="25400" cap="flat" cmpd="sng" algn="ctr">
            <a:solidFill>
              <a:srgbClr val="8064A2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b="1" kern="0">
              <a:solidFill>
                <a:sysClr val="window" lastClr="FFFFFF"/>
              </a:solidFill>
              <a:latin typeface="Calibri"/>
              <a:ea typeface="ＭＳ Ｐゴシック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558099" y="1873387"/>
            <a:ext cx="1236088" cy="927066"/>
            <a:chOff x="3276600" y="1295400"/>
            <a:chExt cx="1219200" cy="914400"/>
          </a:xfrm>
          <a:solidFill>
            <a:sysClr val="window" lastClr="FFFFFF">
              <a:lumMod val="85000"/>
            </a:sysClr>
          </a:solidFill>
        </p:grpSpPr>
        <p:sp>
          <p:nvSpPr>
            <p:cNvPr id="16" name="Oval 15"/>
            <p:cNvSpPr/>
            <p:nvPr/>
          </p:nvSpPr>
          <p:spPr>
            <a:xfrm>
              <a:off x="3276600" y="1295400"/>
              <a:ext cx="304800" cy="304800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 dirty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3733800" y="1524000"/>
              <a:ext cx="304800" cy="304800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 dirty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3429000" y="1905000"/>
              <a:ext cx="304800" cy="304800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 dirty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4191000" y="1295400"/>
              <a:ext cx="304800" cy="304800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 dirty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4191000" y="1828800"/>
              <a:ext cx="304800" cy="304800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 dirty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 rot="10800000">
            <a:off x="5379481" y="1873388"/>
            <a:ext cx="1236088" cy="927066"/>
            <a:chOff x="3276600" y="1295400"/>
            <a:chExt cx="1219200" cy="914400"/>
          </a:xfrm>
          <a:solidFill>
            <a:sysClr val="window" lastClr="FFFFFF">
              <a:lumMod val="85000"/>
            </a:sysClr>
          </a:solidFill>
        </p:grpSpPr>
        <p:sp>
          <p:nvSpPr>
            <p:cNvPr id="22" name="Oval 21"/>
            <p:cNvSpPr/>
            <p:nvPr/>
          </p:nvSpPr>
          <p:spPr>
            <a:xfrm>
              <a:off x="3276600" y="1295400"/>
              <a:ext cx="304800" cy="30480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3733800" y="1524000"/>
              <a:ext cx="304800" cy="30480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3429000" y="1905000"/>
              <a:ext cx="304800" cy="30480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4191000" y="1295400"/>
              <a:ext cx="304800" cy="30480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4191000" y="1828800"/>
              <a:ext cx="304800" cy="30480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117729" y="1873387"/>
            <a:ext cx="1236088" cy="927066"/>
            <a:chOff x="3276600" y="1295400"/>
            <a:chExt cx="1219200" cy="914400"/>
          </a:xfrm>
          <a:solidFill>
            <a:sysClr val="window" lastClr="FFFFFF">
              <a:lumMod val="85000"/>
            </a:sysClr>
          </a:solidFill>
        </p:grpSpPr>
        <p:sp>
          <p:nvSpPr>
            <p:cNvPr id="28" name="Oval 27"/>
            <p:cNvSpPr/>
            <p:nvPr/>
          </p:nvSpPr>
          <p:spPr>
            <a:xfrm>
              <a:off x="3276600" y="1295400"/>
              <a:ext cx="304800" cy="30480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3733800" y="1524000"/>
              <a:ext cx="304800" cy="30480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3429000" y="1905000"/>
              <a:ext cx="304800" cy="30480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4191000" y="1295400"/>
              <a:ext cx="304800" cy="30480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4191000" y="1828800"/>
              <a:ext cx="304800" cy="30480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379481" y="3244503"/>
            <a:ext cx="1236088" cy="927066"/>
            <a:chOff x="3276600" y="1295400"/>
            <a:chExt cx="1219200" cy="914400"/>
          </a:xfrm>
          <a:solidFill>
            <a:sysClr val="window" lastClr="FFFFFF">
              <a:lumMod val="85000"/>
            </a:sysClr>
          </a:solidFill>
        </p:grpSpPr>
        <p:sp>
          <p:nvSpPr>
            <p:cNvPr id="34" name="Oval 33"/>
            <p:cNvSpPr/>
            <p:nvPr/>
          </p:nvSpPr>
          <p:spPr>
            <a:xfrm>
              <a:off x="3276600" y="1295400"/>
              <a:ext cx="304800" cy="30480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3733800" y="1524000"/>
              <a:ext cx="304800" cy="30480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3429000" y="1905000"/>
              <a:ext cx="304800" cy="30480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4191000" y="1295400"/>
              <a:ext cx="304800" cy="304800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4191000" y="1828800"/>
              <a:ext cx="304800" cy="30480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558099" y="4640477"/>
            <a:ext cx="1236088" cy="927066"/>
            <a:chOff x="3276600" y="1295400"/>
            <a:chExt cx="1219200" cy="914400"/>
          </a:xfrm>
          <a:solidFill>
            <a:sysClr val="window" lastClr="FFFFFF">
              <a:lumMod val="85000"/>
            </a:sysClr>
          </a:solidFill>
        </p:grpSpPr>
        <p:sp>
          <p:nvSpPr>
            <p:cNvPr id="40" name="Oval 39"/>
            <p:cNvSpPr/>
            <p:nvPr/>
          </p:nvSpPr>
          <p:spPr>
            <a:xfrm>
              <a:off x="3276600" y="1295400"/>
              <a:ext cx="304800" cy="304800"/>
            </a:xfrm>
            <a:prstGeom prst="ellipse">
              <a:avLst/>
            </a:prstGeom>
            <a:solidFill>
              <a:srgbClr val="8064A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3733800" y="1524000"/>
              <a:ext cx="304800" cy="304800"/>
            </a:xfrm>
            <a:prstGeom prst="ellipse">
              <a:avLst/>
            </a:prstGeom>
            <a:solidFill>
              <a:srgbClr val="8064A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3429000" y="1905000"/>
              <a:ext cx="304800" cy="304800"/>
            </a:xfrm>
            <a:prstGeom prst="ellipse">
              <a:avLst/>
            </a:prstGeom>
            <a:solidFill>
              <a:srgbClr val="8064A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4191000" y="1295400"/>
              <a:ext cx="304800" cy="30480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4191000" y="1828800"/>
              <a:ext cx="304800" cy="304800"/>
            </a:xfrm>
            <a:prstGeom prst="ellipse">
              <a:avLst/>
            </a:prstGeom>
            <a:solidFill>
              <a:srgbClr val="8064A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7117729" y="4640477"/>
            <a:ext cx="1236088" cy="927066"/>
            <a:chOff x="3276600" y="1295400"/>
            <a:chExt cx="1219200" cy="914400"/>
          </a:xfrm>
          <a:solidFill>
            <a:sysClr val="window" lastClr="FFFFFF">
              <a:lumMod val="85000"/>
            </a:sysClr>
          </a:solidFill>
        </p:grpSpPr>
        <p:sp>
          <p:nvSpPr>
            <p:cNvPr id="46" name="Oval 45"/>
            <p:cNvSpPr/>
            <p:nvPr/>
          </p:nvSpPr>
          <p:spPr>
            <a:xfrm>
              <a:off x="3276600" y="1295400"/>
              <a:ext cx="304800" cy="304800"/>
            </a:xfrm>
            <a:prstGeom prst="ellipse">
              <a:avLst/>
            </a:prstGeom>
            <a:solidFill>
              <a:srgbClr val="8064A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3733800" y="1524000"/>
              <a:ext cx="304800" cy="304800"/>
            </a:xfrm>
            <a:prstGeom prst="ellipse">
              <a:avLst/>
            </a:prstGeom>
            <a:solidFill>
              <a:srgbClr val="8064A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3429000" y="1905000"/>
              <a:ext cx="304800" cy="30480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4191000" y="1295400"/>
              <a:ext cx="304800" cy="304800"/>
            </a:xfrm>
            <a:prstGeom prst="ellipse">
              <a:avLst/>
            </a:prstGeom>
            <a:solidFill>
              <a:srgbClr val="8064A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4191000" y="1828800"/>
              <a:ext cx="304800" cy="304800"/>
            </a:xfrm>
            <a:prstGeom prst="ellipse">
              <a:avLst/>
            </a:prstGeom>
            <a:solidFill>
              <a:srgbClr val="8064A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 rot="10800000">
            <a:off x="3558099" y="3244503"/>
            <a:ext cx="1236088" cy="927066"/>
            <a:chOff x="3276600" y="1295400"/>
            <a:chExt cx="1219200" cy="914400"/>
          </a:xfrm>
          <a:solidFill>
            <a:sysClr val="window" lastClr="FFFFFF">
              <a:lumMod val="85000"/>
            </a:sysClr>
          </a:solidFill>
        </p:grpSpPr>
        <p:sp>
          <p:nvSpPr>
            <p:cNvPr id="52" name="Oval 51"/>
            <p:cNvSpPr/>
            <p:nvPr/>
          </p:nvSpPr>
          <p:spPr>
            <a:xfrm>
              <a:off x="3276600" y="1295400"/>
              <a:ext cx="304800" cy="30480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3733800" y="1524000"/>
              <a:ext cx="304800" cy="304800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3429000" y="1905000"/>
              <a:ext cx="304800" cy="30480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4191000" y="1295400"/>
              <a:ext cx="304800" cy="30480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4191000" y="1828800"/>
              <a:ext cx="304800" cy="30480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 rot="10800000">
            <a:off x="7117729" y="3244503"/>
            <a:ext cx="1236088" cy="927066"/>
            <a:chOff x="3276600" y="1295400"/>
            <a:chExt cx="1219200" cy="914400"/>
          </a:xfrm>
          <a:solidFill>
            <a:sysClr val="window" lastClr="FFFFFF">
              <a:lumMod val="85000"/>
            </a:sysClr>
          </a:solidFill>
        </p:grpSpPr>
        <p:sp>
          <p:nvSpPr>
            <p:cNvPr id="58" name="Oval 57"/>
            <p:cNvSpPr/>
            <p:nvPr/>
          </p:nvSpPr>
          <p:spPr>
            <a:xfrm>
              <a:off x="3276600" y="1295400"/>
              <a:ext cx="304800" cy="30480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3733800" y="1524000"/>
              <a:ext cx="304800" cy="30480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3429000" y="1905000"/>
              <a:ext cx="304800" cy="30480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4191000" y="1295400"/>
              <a:ext cx="304800" cy="304800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4191000" y="1828800"/>
              <a:ext cx="304800" cy="30480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 rot="10800000">
            <a:off x="5379483" y="4640477"/>
            <a:ext cx="1236088" cy="927066"/>
            <a:chOff x="3276600" y="1295400"/>
            <a:chExt cx="1219200" cy="914400"/>
          </a:xfrm>
          <a:solidFill>
            <a:sysClr val="window" lastClr="FFFFFF">
              <a:lumMod val="85000"/>
            </a:sysClr>
          </a:solidFill>
        </p:grpSpPr>
        <p:sp>
          <p:nvSpPr>
            <p:cNvPr id="64" name="Oval 63"/>
            <p:cNvSpPr/>
            <p:nvPr/>
          </p:nvSpPr>
          <p:spPr>
            <a:xfrm>
              <a:off x="3276600" y="1295400"/>
              <a:ext cx="304800" cy="304800"/>
            </a:xfrm>
            <a:prstGeom prst="ellipse">
              <a:avLst/>
            </a:prstGeom>
            <a:solidFill>
              <a:srgbClr val="8064A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3733800" y="1524000"/>
              <a:ext cx="304800" cy="30480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3429000" y="1905000"/>
              <a:ext cx="304800" cy="304800"/>
            </a:xfrm>
            <a:prstGeom prst="ellipse">
              <a:avLst/>
            </a:prstGeom>
            <a:solidFill>
              <a:srgbClr val="8064A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4191000" y="1295400"/>
              <a:ext cx="304800" cy="304800"/>
            </a:xfrm>
            <a:prstGeom prst="ellipse">
              <a:avLst/>
            </a:prstGeom>
            <a:solidFill>
              <a:srgbClr val="8064A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4191000" y="1828800"/>
              <a:ext cx="304800" cy="304800"/>
            </a:xfrm>
            <a:prstGeom prst="ellipse">
              <a:avLst/>
            </a:prstGeom>
            <a:solidFill>
              <a:srgbClr val="8064A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Calibri"/>
                <a:ea typeface="ＭＳ Ｐゴシック"/>
              </a:endParaRP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377189" y="2153195"/>
            <a:ext cx="285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u="sng" dirty="0">
                <a:solidFill>
                  <a:srgbClr val="F8DCDC">
                    <a:lumMod val="75000"/>
                  </a:srgbClr>
                </a:solidFill>
              </a:rPr>
              <a:t>Abundant</a:t>
            </a:r>
            <a:r>
              <a:rPr lang="en-US" b="1" dirty="0">
                <a:solidFill>
                  <a:srgbClr val="F8DCDC">
                    <a:lumMod val="75000"/>
                  </a:srgbClr>
                </a:solidFill>
              </a:rPr>
              <a:t> but not prevalent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77189" y="3551096"/>
            <a:ext cx="285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u="sng" dirty="0">
                <a:solidFill>
                  <a:srgbClr val="11C1FF"/>
                </a:solidFill>
              </a:rPr>
              <a:t>Prevalent</a:t>
            </a:r>
            <a:r>
              <a:rPr lang="en-US" b="1" dirty="0">
                <a:solidFill>
                  <a:srgbClr val="11C1FF"/>
                </a:solidFill>
              </a:rPr>
              <a:t> but not abundant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77189" y="4934391"/>
            <a:ext cx="285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u="sng" dirty="0">
                <a:solidFill>
                  <a:srgbClr val="9900FF"/>
                </a:solidFill>
              </a:rPr>
              <a:t>Abundant</a:t>
            </a:r>
            <a:r>
              <a:rPr lang="en-US" b="1" dirty="0">
                <a:solidFill>
                  <a:srgbClr val="9900FF"/>
                </a:solidFill>
              </a:rPr>
              <a:t> and </a:t>
            </a:r>
            <a:r>
              <a:rPr lang="en-US" b="1" u="sng" dirty="0">
                <a:solidFill>
                  <a:srgbClr val="9900FF"/>
                </a:solidFill>
              </a:rPr>
              <a:t>prevalent</a:t>
            </a:r>
          </a:p>
        </p:txBody>
      </p:sp>
    </p:spTree>
    <p:extLst>
      <p:ext uri="{BB962C8B-B14F-4D97-AF65-F5344CB8AC3E}">
        <p14:creationId xmlns:p14="http://schemas.microsoft.com/office/powerpoint/2010/main" val="393407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70" grpId="0"/>
      <p:bldP spid="7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Describing microbiomes: </a:t>
            </a:r>
            <a:r>
              <a:rPr lang="en-US" sz="2700" u="sng" dirty="0"/>
              <a:t>within-sample</a:t>
            </a:r>
            <a:r>
              <a:rPr lang="en-US" sz="2700" dirty="0"/>
              <a:t> diversity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50" dirty="0"/>
              <a:t>Broadly, the number and distribution of species in a sample</a:t>
            </a:r>
          </a:p>
          <a:p>
            <a:pPr lvl="1"/>
            <a:r>
              <a:rPr lang="en-US" dirty="0"/>
              <a:t>Also </a:t>
            </a:r>
            <a:r>
              <a:rPr lang="en-US" u="sng" dirty="0"/>
              <a:t>community composition</a:t>
            </a:r>
            <a:r>
              <a:rPr lang="en-US" dirty="0"/>
              <a:t> or </a:t>
            </a:r>
            <a:r>
              <a:rPr lang="en-US" u="sng" dirty="0"/>
              <a:t>structure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1879-D594-7048-AD12-28363999EDA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4935064" y="4235635"/>
            <a:ext cx="1458263" cy="1313864"/>
            <a:chOff x="685800" y="1740568"/>
            <a:chExt cx="2133600" cy="1584158"/>
          </a:xfrm>
        </p:grpSpPr>
        <p:grpSp>
          <p:nvGrpSpPr>
            <p:cNvPr id="73" name="Group 72"/>
            <p:cNvGrpSpPr/>
            <p:nvPr/>
          </p:nvGrpSpPr>
          <p:grpSpPr>
            <a:xfrm>
              <a:off x="750794" y="1740568"/>
              <a:ext cx="1981200" cy="990600"/>
              <a:chOff x="457200" y="1600200"/>
              <a:chExt cx="2590800" cy="1295400"/>
            </a:xfrm>
          </p:grpSpPr>
          <p:cxnSp>
            <p:nvCxnSpPr>
              <p:cNvPr id="80" name="Straight Connector 79"/>
              <p:cNvCxnSpPr/>
              <p:nvPr/>
            </p:nvCxnSpPr>
            <p:spPr bwMode="auto">
              <a:xfrm>
                <a:off x="1447800" y="1600200"/>
                <a:ext cx="0" cy="9144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80"/>
              <p:cNvCxnSpPr/>
              <p:nvPr/>
            </p:nvCxnSpPr>
            <p:spPr bwMode="auto">
              <a:xfrm flipH="1">
                <a:off x="457200" y="2514600"/>
                <a:ext cx="1981200" cy="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2" name="Straight Connector 81"/>
              <p:cNvCxnSpPr/>
              <p:nvPr/>
            </p:nvCxnSpPr>
            <p:spPr bwMode="auto">
              <a:xfrm>
                <a:off x="4572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3" name="Straight Connector 82"/>
              <p:cNvCxnSpPr/>
              <p:nvPr/>
            </p:nvCxnSpPr>
            <p:spPr bwMode="auto">
              <a:xfrm>
                <a:off x="9525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4" name="Straight Connector 83"/>
              <p:cNvCxnSpPr/>
              <p:nvPr/>
            </p:nvCxnSpPr>
            <p:spPr bwMode="auto">
              <a:xfrm>
                <a:off x="14478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5" name="Straight Connector 84"/>
              <p:cNvCxnSpPr/>
              <p:nvPr/>
            </p:nvCxnSpPr>
            <p:spPr bwMode="auto">
              <a:xfrm>
                <a:off x="19431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6" name="Straight Connector 85"/>
              <p:cNvCxnSpPr/>
              <p:nvPr/>
            </p:nvCxnSpPr>
            <p:spPr bwMode="auto">
              <a:xfrm>
                <a:off x="24384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7" name="Straight Connector 86"/>
              <p:cNvCxnSpPr/>
              <p:nvPr/>
            </p:nvCxnSpPr>
            <p:spPr bwMode="auto">
              <a:xfrm>
                <a:off x="3048000" y="1600200"/>
                <a:ext cx="0" cy="12954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8" name="Straight Connector 87"/>
              <p:cNvCxnSpPr/>
              <p:nvPr/>
            </p:nvCxnSpPr>
            <p:spPr bwMode="auto">
              <a:xfrm flipH="1">
                <a:off x="1447800" y="1600200"/>
                <a:ext cx="1600200" cy="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74" name="Rectangle 73"/>
            <p:cNvSpPr/>
            <p:nvPr/>
          </p:nvSpPr>
          <p:spPr bwMode="auto">
            <a:xfrm>
              <a:off x="685800" y="2819399"/>
              <a:ext cx="141195" cy="505327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1059752" y="2819400"/>
              <a:ext cx="141194" cy="76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1433704" y="2819400"/>
              <a:ext cx="141194" cy="76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1807656" y="2819400"/>
              <a:ext cx="141194" cy="76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2181608" y="2819400"/>
              <a:ext cx="141194" cy="76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2678206" y="2819400"/>
              <a:ext cx="141194" cy="76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594403" y="4235635"/>
            <a:ext cx="1458263" cy="1120943"/>
            <a:chOff x="685800" y="1740568"/>
            <a:chExt cx="2133600" cy="1351548"/>
          </a:xfrm>
        </p:grpSpPr>
        <p:grpSp>
          <p:nvGrpSpPr>
            <p:cNvPr id="90" name="Group 89"/>
            <p:cNvGrpSpPr/>
            <p:nvPr/>
          </p:nvGrpSpPr>
          <p:grpSpPr>
            <a:xfrm>
              <a:off x="750794" y="1740568"/>
              <a:ext cx="1981200" cy="990600"/>
              <a:chOff x="457200" y="1600200"/>
              <a:chExt cx="2590800" cy="1295400"/>
            </a:xfrm>
          </p:grpSpPr>
          <p:cxnSp>
            <p:nvCxnSpPr>
              <p:cNvPr id="97" name="Straight Connector 96"/>
              <p:cNvCxnSpPr/>
              <p:nvPr/>
            </p:nvCxnSpPr>
            <p:spPr bwMode="auto">
              <a:xfrm>
                <a:off x="1447800" y="1600200"/>
                <a:ext cx="0" cy="9144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8" name="Straight Connector 97"/>
              <p:cNvCxnSpPr/>
              <p:nvPr/>
            </p:nvCxnSpPr>
            <p:spPr bwMode="auto">
              <a:xfrm flipH="1">
                <a:off x="457200" y="2514600"/>
                <a:ext cx="1981200" cy="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9" name="Straight Connector 98"/>
              <p:cNvCxnSpPr/>
              <p:nvPr/>
            </p:nvCxnSpPr>
            <p:spPr bwMode="auto">
              <a:xfrm>
                <a:off x="4572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0" name="Straight Connector 99"/>
              <p:cNvCxnSpPr/>
              <p:nvPr/>
            </p:nvCxnSpPr>
            <p:spPr bwMode="auto">
              <a:xfrm>
                <a:off x="9525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1" name="Straight Connector 100"/>
              <p:cNvCxnSpPr/>
              <p:nvPr/>
            </p:nvCxnSpPr>
            <p:spPr bwMode="auto">
              <a:xfrm>
                <a:off x="14478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2" name="Straight Connector 101"/>
              <p:cNvCxnSpPr/>
              <p:nvPr/>
            </p:nvCxnSpPr>
            <p:spPr bwMode="auto">
              <a:xfrm>
                <a:off x="19431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3" name="Straight Connector 102"/>
              <p:cNvCxnSpPr/>
              <p:nvPr/>
            </p:nvCxnSpPr>
            <p:spPr bwMode="auto">
              <a:xfrm>
                <a:off x="24384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4" name="Straight Connector 103"/>
              <p:cNvCxnSpPr/>
              <p:nvPr/>
            </p:nvCxnSpPr>
            <p:spPr bwMode="auto">
              <a:xfrm>
                <a:off x="3048000" y="1600200"/>
                <a:ext cx="0" cy="12954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5" name="Straight Connector 104"/>
              <p:cNvCxnSpPr/>
              <p:nvPr/>
            </p:nvCxnSpPr>
            <p:spPr bwMode="auto">
              <a:xfrm flipH="1">
                <a:off x="1447800" y="1600200"/>
                <a:ext cx="1600200" cy="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91" name="Rectangle 90"/>
            <p:cNvSpPr/>
            <p:nvPr/>
          </p:nvSpPr>
          <p:spPr bwMode="auto">
            <a:xfrm>
              <a:off x="685800" y="2819400"/>
              <a:ext cx="141195" cy="27271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92" name="Rectangle 91"/>
            <p:cNvSpPr/>
            <p:nvPr/>
          </p:nvSpPr>
          <p:spPr bwMode="auto">
            <a:xfrm>
              <a:off x="1059752" y="2819400"/>
              <a:ext cx="141195" cy="27271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93" name="Rectangle 92"/>
            <p:cNvSpPr/>
            <p:nvPr/>
          </p:nvSpPr>
          <p:spPr bwMode="auto">
            <a:xfrm>
              <a:off x="1433704" y="2819400"/>
              <a:ext cx="141195" cy="27271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94" name="Rectangle 93"/>
            <p:cNvSpPr/>
            <p:nvPr/>
          </p:nvSpPr>
          <p:spPr bwMode="auto">
            <a:xfrm>
              <a:off x="1807656" y="2819400"/>
              <a:ext cx="141195" cy="27271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95" name="Rectangle 94"/>
            <p:cNvSpPr/>
            <p:nvPr/>
          </p:nvSpPr>
          <p:spPr bwMode="auto">
            <a:xfrm>
              <a:off x="2181608" y="2819400"/>
              <a:ext cx="141195" cy="27271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2678206" y="2819400"/>
              <a:ext cx="141194" cy="76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594403" y="2661043"/>
            <a:ext cx="1458263" cy="1407980"/>
            <a:chOff x="685800" y="1740568"/>
            <a:chExt cx="2133600" cy="1697635"/>
          </a:xfrm>
        </p:grpSpPr>
        <p:grpSp>
          <p:nvGrpSpPr>
            <p:cNvPr id="107" name="Group 106"/>
            <p:cNvGrpSpPr/>
            <p:nvPr/>
          </p:nvGrpSpPr>
          <p:grpSpPr>
            <a:xfrm>
              <a:off x="750794" y="1740568"/>
              <a:ext cx="1981200" cy="990600"/>
              <a:chOff x="457200" y="1600200"/>
              <a:chExt cx="2590800" cy="1295400"/>
            </a:xfrm>
          </p:grpSpPr>
          <p:cxnSp>
            <p:nvCxnSpPr>
              <p:cNvPr id="114" name="Straight Connector 113"/>
              <p:cNvCxnSpPr/>
              <p:nvPr/>
            </p:nvCxnSpPr>
            <p:spPr bwMode="auto">
              <a:xfrm>
                <a:off x="1447800" y="1600200"/>
                <a:ext cx="0" cy="9144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5" name="Straight Connector 114"/>
              <p:cNvCxnSpPr/>
              <p:nvPr/>
            </p:nvCxnSpPr>
            <p:spPr bwMode="auto">
              <a:xfrm flipH="1">
                <a:off x="457200" y="2514600"/>
                <a:ext cx="1981200" cy="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6" name="Straight Connector 115"/>
              <p:cNvCxnSpPr/>
              <p:nvPr/>
            </p:nvCxnSpPr>
            <p:spPr bwMode="auto">
              <a:xfrm>
                <a:off x="4572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7" name="Straight Connector 116"/>
              <p:cNvCxnSpPr/>
              <p:nvPr/>
            </p:nvCxnSpPr>
            <p:spPr bwMode="auto">
              <a:xfrm>
                <a:off x="9525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8" name="Straight Connector 117"/>
              <p:cNvCxnSpPr/>
              <p:nvPr/>
            </p:nvCxnSpPr>
            <p:spPr bwMode="auto">
              <a:xfrm>
                <a:off x="14478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9" name="Straight Connector 118"/>
              <p:cNvCxnSpPr/>
              <p:nvPr/>
            </p:nvCxnSpPr>
            <p:spPr bwMode="auto">
              <a:xfrm>
                <a:off x="19431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0" name="Straight Connector 119"/>
              <p:cNvCxnSpPr/>
              <p:nvPr/>
            </p:nvCxnSpPr>
            <p:spPr bwMode="auto">
              <a:xfrm>
                <a:off x="24384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1" name="Straight Connector 120"/>
              <p:cNvCxnSpPr/>
              <p:nvPr/>
            </p:nvCxnSpPr>
            <p:spPr bwMode="auto">
              <a:xfrm>
                <a:off x="3048000" y="1600200"/>
                <a:ext cx="0" cy="12954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2" name="Straight Connector 121"/>
              <p:cNvCxnSpPr/>
              <p:nvPr/>
            </p:nvCxnSpPr>
            <p:spPr bwMode="auto">
              <a:xfrm flipH="1">
                <a:off x="1447800" y="1600200"/>
                <a:ext cx="1600200" cy="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08" name="Rectangle 107"/>
            <p:cNvSpPr/>
            <p:nvPr/>
          </p:nvSpPr>
          <p:spPr bwMode="auto">
            <a:xfrm>
              <a:off x="685800" y="2819399"/>
              <a:ext cx="141195" cy="61880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09" name="Rectangle 108"/>
            <p:cNvSpPr/>
            <p:nvPr/>
          </p:nvSpPr>
          <p:spPr bwMode="auto">
            <a:xfrm>
              <a:off x="1059752" y="2819400"/>
              <a:ext cx="141195" cy="76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10" name="Rectangle 109"/>
            <p:cNvSpPr/>
            <p:nvPr/>
          </p:nvSpPr>
          <p:spPr bwMode="auto">
            <a:xfrm>
              <a:off x="1433704" y="2819399"/>
              <a:ext cx="141195" cy="76201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11" name="Rectangle 110"/>
            <p:cNvSpPr/>
            <p:nvPr/>
          </p:nvSpPr>
          <p:spPr bwMode="auto">
            <a:xfrm>
              <a:off x="1807656" y="2819399"/>
              <a:ext cx="141195" cy="76201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12" name="Rectangle 111"/>
            <p:cNvSpPr/>
            <p:nvPr/>
          </p:nvSpPr>
          <p:spPr bwMode="auto">
            <a:xfrm>
              <a:off x="2181608" y="2819399"/>
              <a:ext cx="141195" cy="76201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13" name="Rectangle 112"/>
            <p:cNvSpPr/>
            <p:nvPr/>
          </p:nvSpPr>
          <p:spPr bwMode="auto">
            <a:xfrm>
              <a:off x="2678206" y="2819400"/>
              <a:ext cx="141194" cy="76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4935064" y="2661043"/>
            <a:ext cx="1458263" cy="1147682"/>
            <a:chOff x="685800" y="1740568"/>
            <a:chExt cx="2133600" cy="1383788"/>
          </a:xfrm>
        </p:grpSpPr>
        <p:grpSp>
          <p:nvGrpSpPr>
            <p:cNvPr id="124" name="Group 123"/>
            <p:cNvGrpSpPr/>
            <p:nvPr/>
          </p:nvGrpSpPr>
          <p:grpSpPr>
            <a:xfrm>
              <a:off x="750794" y="1740568"/>
              <a:ext cx="1981200" cy="990600"/>
              <a:chOff x="457200" y="1600200"/>
              <a:chExt cx="2590800" cy="1295400"/>
            </a:xfrm>
          </p:grpSpPr>
          <p:cxnSp>
            <p:nvCxnSpPr>
              <p:cNvPr id="131" name="Straight Connector 130"/>
              <p:cNvCxnSpPr/>
              <p:nvPr/>
            </p:nvCxnSpPr>
            <p:spPr bwMode="auto">
              <a:xfrm>
                <a:off x="1447800" y="1600200"/>
                <a:ext cx="0" cy="9144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2" name="Straight Connector 131"/>
              <p:cNvCxnSpPr/>
              <p:nvPr/>
            </p:nvCxnSpPr>
            <p:spPr bwMode="auto">
              <a:xfrm flipH="1">
                <a:off x="457200" y="2514600"/>
                <a:ext cx="1981200" cy="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3" name="Straight Connector 132"/>
              <p:cNvCxnSpPr/>
              <p:nvPr/>
            </p:nvCxnSpPr>
            <p:spPr bwMode="auto">
              <a:xfrm>
                <a:off x="4572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4" name="Straight Connector 133"/>
              <p:cNvCxnSpPr/>
              <p:nvPr/>
            </p:nvCxnSpPr>
            <p:spPr bwMode="auto">
              <a:xfrm>
                <a:off x="9525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5" name="Straight Connector 134"/>
              <p:cNvCxnSpPr/>
              <p:nvPr/>
            </p:nvCxnSpPr>
            <p:spPr bwMode="auto">
              <a:xfrm>
                <a:off x="14478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6" name="Straight Connector 135"/>
              <p:cNvCxnSpPr/>
              <p:nvPr/>
            </p:nvCxnSpPr>
            <p:spPr bwMode="auto">
              <a:xfrm>
                <a:off x="19431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7" name="Straight Connector 136"/>
              <p:cNvCxnSpPr/>
              <p:nvPr/>
            </p:nvCxnSpPr>
            <p:spPr bwMode="auto">
              <a:xfrm>
                <a:off x="24384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8" name="Straight Connector 137"/>
              <p:cNvCxnSpPr/>
              <p:nvPr/>
            </p:nvCxnSpPr>
            <p:spPr bwMode="auto">
              <a:xfrm>
                <a:off x="3048000" y="1600200"/>
                <a:ext cx="0" cy="12954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9" name="Straight Connector 138"/>
              <p:cNvCxnSpPr/>
              <p:nvPr/>
            </p:nvCxnSpPr>
            <p:spPr bwMode="auto">
              <a:xfrm flipH="1">
                <a:off x="1447800" y="1600200"/>
                <a:ext cx="1600200" cy="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25" name="Rectangle 124"/>
            <p:cNvSpPr/>
            <p:nvPr/>
          </p:nvSpPr>
          <p:spPr bwMode="auto">
            <a:xfrm>
              <a:off x="685800" y="2819400"/>
              <a:ext cx="141194" cy="76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26" name="Rectangle 125"/>
            <p:cNvSpPr/>
            <p:nvPr/>
          </p:nvSpPr>
          <p:spPr bwMode="auto">
            <a:xfrm>
              <a:off x="1059752" y="2819400"/>
              <a:ext cx="141194" cy="76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1433704" y="2819400"/>
              <a:ext cx="141195" cy="30495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28" name="Rectangle 127"/>
            <p:cNvSpPr/>
            <p:nvPr/>
          </p:nvSpPr>
          <p:spPr bwMode="auto">
            <a:xfrm>
              <a:off x="1807656" y="2819400"/>
              <a:ext cx="141194" cy="76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2181608" y="2819400"/>
              <a:ext cx="141194" cy="76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2678205" y="2819400"/>
              <a:ext cx="141195" cy="30495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sp>
        <p:nvSpPr>
          <p:cNvPr id="140" name="TextBox 139"/>
          <p:cNvSpPr txBox="1"/>
          <p:nvPr/>
        </p:nvSpPr>
        <p:spPr>
          <a:xfrm>
            <a:off x="6560799" y="4211964"/>
            <a:ext cx="2099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 diverse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2030160" y="2606050"/>
            <a:ext cx="279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Qual</a:t>
            </a:r>
            <a:r>
              <a:rPr lang="en-US" b="1" dirty="0"/>
              <a:t>itatively diverse</a:t>
            </a:r>
          </a:p>
          <a:p>
            <a:r>
              <a:rPr lang="en-US" b="1" dirty="0"/>
              <a:t>Taxonomically diverse 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2030160" y="4192412"/>
            <a:ext cx="279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Quant</a:t>
            </a:r>
            <a:r>
              <a:rPr lang="en-US" b="1" dirty="0"/>
              <a:t>itatively diverse</a:t>
            </a:r>
          </a:p>
          <a:p>
            <a:r>
              <a:rPr lang="en-US" b="1" dirty="0"/>
              <a:t>Taxonomically diverse 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6549875" y="2606049"/>
            <a:ext cx="1965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Phylogenetically</a:t>
            </a:r>
            <a:r>
              <a:rPr lang="en-US" b="1" dirty="0"/>
              <a:t> diverse</a:t>
            </a:r>
          </a:p>
        </p:txBody>
      </p:sp>
    </p:spTree>
    <p:extLst>
      <p:ext uri="{BB962C8B-B14F-4D97-AF65-F5344CB8AC3E}">
        <p14:creationId xmlns:p14="http://schemas.microsoft.com/office/powerpoint/2010/main" val="52206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/>
      <p:bldP spid="141" grpId="0"/>
      <p:bldP spid="142" grpId="0"/>
      <p:bldP spid="14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diversities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12" y="1779289"/>
            <a:ext cx="7553327" cy="453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74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Comparing </a:t>
            </a:r>
            <a:r>
              <a:rPr lang="en-US" sz="2700" dirty="0" err="1"/>
              <a:t>microbiomes</a:t>
            </a:r>
            <a:r>
              <a:rPr lang="en-US" sz="2700" dirty="0"/>
              <a:t>: </a:t>
            </a:r>
            <a:r>
              <a:rPr lang="en-US" sz="2700" u="sng" dirty="0"/>
              <a:t>between-sample</a:t>
            </a:r>
            <a:r>
              <a:rPr lang="en-US" sz="2700" dirty="0"/>
              <a:t> diversity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1879-D594-7048-AD12-28363999EDA9}" type="slidenum">
              <a:rPr lang="en-US" smtClean="0"/>
              <a:t>17</a:t>
            </a:fld>
            <a:endParaRPr lang="en-US"/>
          </a:p>
        </p:txBody>
      </p:sp>
      <p:grpSp>
        <p:nvGrpSpPr>
          <p:cNvPr id="115" name="Group 114"/>
          <p:cNvGrpSpPr/>
          <p:nvPr/>
        </p:nvGrpSpPr>
        <p:grpSpPr>
          <a:xfrm>
            <a:off x="1714462" y="4736451"/>
            <a:ext cx="1455335" cy="1118693"/>
            <a:chOff x="685800" y="1740568"/>
            <a:chExt cx="2133600" cy="1351548"/>
          </a:xfrm>
        </p:grpSpPr>
        <p:grpSp>
          <p:nvGrpSpPr>
            <p:cNvPr id="206" name="Group 205"/>
            <p:cNvGrpSpPr/>
            <p:nvPr/>
          </p:nvGrpSpPr>
          <p:grpSpPr>
            <a:xfrm>
              <a:off x="750794" y="1740568"/>
              <a:ext cx="1981200" cy="990600"/>
              <a:chOff x="457200" y="1600200"/>
              <a:chExt cx="2590800" cy="1295400"/>
            </a:xfrm>
          </p:grpSpPr>
          <p:cxnSp>
            <p:nvCxnSpPr>
              <p:cNvPr id="213" name="Straight Connector 212"/>
              <p:cNvCxnSpPr/>
              <p:nvPr/>
            </p:nvCxnSpPr>
            <p:spPr bwMode="auto">
              <a:xfrm>
                <a:off x="1447800" y="1600200"/>
                <a:ext cx="0" cy="9144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4" name="Straight Connector 213"/>
              <p:cNvCxnSpPr/>
              <p:nvPr/>
            </p:nvCxnSpPr>
            <p:spPr bwMode="auto">
              <a:xfrm flipH="1">
                <a:off x="457200" y="2514600"/>
                <a:ext cx="1981200" cy="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5" name="Straight Connector 214"/>
              <p:cNvCxnSpPr/>
              <p:nvPr/>
            </p:nvCxnSpPr>
            <p:spPr bwMode="auto">
              <a:xfrm>
                <a:off x="4572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" name="Straight Connector 215"/>
              <p:cNvCxnSpPr/>
              <p:nvPr/>
            </p:nvCxnSpPr>
            <p:spPr bwMode="auto">
              <a:xfrm>
                <a:off x="9525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7" name="Straight Connector 216"/>
              <p:cNvCxnSpPr/>
              <p:nvPr/>
            </p:nvCxnSpPr>
            <p:spPr bwMode="auto">
              <a:xfrm>
                <a:off x="14478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8" name="Straight Connector 217"/>
              <p:cNvCxnSpPr/>
              <p:nvPr/>
            </p:nvCxnSpPr>
            <p:spPr bwMode="auto">
              <a:xfrm>
                <a:off x="19431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9" name="Straight Connector 218"/>
              <p:cNvCxnSpPr/>
              <p:nvPr/>
            </p:nvCxnSpPr>
            <p:spPr bwMode="auto">
              <a:xfrm>
                <a:off x="24384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0" name="Straight Connector 219"/>
              <p:cNvCxnSpPr/>
              <p:nvPr/>
            </p:nvCxnSpPr>
            <p:spPr bwMode="auto">
              <a:xfrm>
                <a:off x="3048000" y="1600200"/>
                <a:ext cx="0" cy="12954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1" name="Straight Connector 220"/>
              <p:cNvCxnSpPr/>
              <p:nvPr/>
            </p:nvCxnSpPr>
            <p:spPr bwMode="auto">
              <a:xfrm flipH="1">
                <a:off x="1447800" y="1600200"/>
                <a:ext cx="1600200" cy="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07" name="Rectangle 206"/>
            <p:cNvSpPr/>
            <p:nvPr/>
          </p:nvSpPr>
          <p:spPr bwMode="auto">
            <a:xfrm>
              <a:off x="685800" y="2819400"/>
              <a:ext cx="141195" cy="27271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208" name="Rectangle 207"/>
            <p:cNvSpPr/>
            <p:nvPr/>
          </p:nvSpPr>
          <p:spPr bwMode="auto">
            <a:xfrm>
              <a:off x="1059752" y="2819400"/>
              <a:ext cx="141195" cy="27271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209" name="Rectangle 208"/>
            <p:cNvSpPr/>
            <p:nvPr/>
          </p:nvSpPr>
          <p:spPr bwMode="auto">
            <a:xfrm>
              <a:off x="1433704" y="2819400"/>
              <a:ext cx="141195" cy="27271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210" name="Rectangle 209"/>
            <p:cNvSpPr/>
            <p:nvPr/>
          </p:nvSpPr>
          <p:spPr bwMode="auto">
            <a:xfrm>
              <a:off x="1807656" y="2819400"/>
              <a:ext cx="141195" cy="27271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211" name="Rectangle 210"/>
            <p:cNvSpPr/>
            <p:nvPr/>
          </p:nvSpPr>
          <p:spPr bwMode="auto">
            <a:xfrm>
              <a:off x="2181608" y="2819400"/>
              <a:ext cx="141195" cy="27271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212" name="Rectangle 211"/>
            <p:cNvSpPr/>
            <p:nvPr/>
          </p:nvSpPr>
          <p:spPr bwMode="auto">
            <a:xfrm>
              <a:off x="2678206" y="2819400"/>
              <a:ext cx="141194" cy="76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1714462" y="1692414"/>
            <a:ext cx="1455335" cy="1405153"/>
            <a:chOff x="685800" y="1740568"/>
            <a:chExt cx="2133600" cy="1697635"/>
          </a:xfrm>
        </p:grpSpPr>
        <p:grpSp>
          <p:nvGrpSpPr>
            <p:cNvPr id="190" name="Group 189"/>
            <p:cNvGrpSpPr/>
            <p:nvPr/>
          </p:nvGrpSpPr>
          <p:grpSpPr>
            <a:xfrm>
              <a:off x="750794" y="1740568"/>
              <a:ext cx="1981200" cy="990600"/>
              <a:chOff x="457200" y="1600200"/>
              <a:chExt cx="2590800" cy="1295400"/>
            </a:xfrm>
          </p:grpSpPr>
          <p:cxnSp>
            <p:nvCxnSpPr>
              <p:cNvPr id="197" name="Straight Connector 196"/>
              <p:cNvCxnSpPr/>
              <p:nvPr/>
            </p:nvCxnSpPr>
            <p:spPr bwMode="auto">
              <a:xfrm>
                <a:off x="1447800" y="1600200"/>
                <a:ext cx="0" cy="9144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8" name="Straight Connector 197"/>
              <p:cNvCxnSpPr/>
              <p:nvPr/>
            </p:nvCxnSpPr>
            <p:spPr bwMode="auto">
              <a:xfrm flipH="1">
                <a:off x="457200" y="2514600"/>
                <a:ext cx="1981200" cy="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9" name="Straight Connector 198"/>
              <p:cNvCxnSpPr/>
              <p:nvPr/>
            </p:nvCxnSpPr>
            <p:spPr bwMode="auto">
              <a:xfrm>
                <a:off x="4572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0" name="Straight Connector 199"/>
              <p:cNvCxnSpPr/>
              <p:nvPr/>
            </p:nvCxnSpPr>
            <p:spPr bwMode="auto">
              <a:xfrm>
                <a:off x="9525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1" name="Straight Connector 200"/>
              <p:cNvCxnSpPr/>
              <p:nvPr/>
            </p:nvCxnSpPr>
            <p:spPr bwMode="auto">
              <a:xfrm>
                <a:off x="14478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2" name="Straight Connector 201"/>
              <p:cNvCxnSpPr/>
              <p:nvPr/>
            </p:nvCxnSpPr>
            <p:spPr bwMode="auto">
              <a:xfrm>
                <a:off x="19431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3" name="Straight Connector 202"/>
              <p:cNvCxnSpPr/>
              <p:nvPr/>
            </p:nvCxnSpPr>
            <p:spPr bwMode="auto">
              <a:xfrm>
                <a:off x="24384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4" name="Straight Connector 203"/>
              <p:cNvCxnSpPr/>
              <p:nvPr/>
            </p:nvCxnSpPr>
            <p:spPr bwMode="auto">
              <a:xfrm>
                <a:off x="3048000" y="1600200"/>
                <a:ext cx="0" cy="12954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5" name="Straight Connector 204"/>
              <p:cNvCxnSpPr/>
              <p:nvPr/>
            </p:nvCxnSpPr>
            <p:spPr bwMode="auto">
              <a:xfrm flipH="1">
                <a:off x="1447800" y="1600200"/>
                <a:ext cx="1600200" cy="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91" name="Rectangle 190"/>
            <p:cNvSpPr/>
            <p:nvPr/>
          </p:nvSpPr>
          <p:spPr bwMode="auto">
            <a:xfrm>
              <a:off x="685800" y="2819399"/>
              <a:ext cx="141195" cy="61880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92" name="Rectangle 191"/>
            <p:cNvSpPr/>
            <p:nvPr/>
          </p:nvSpPr>
          <p:spPr bwMode="auto">
            <a:xfrm>
              <a:off x="1059752" y="2819400"/>
              <a:ext cx="141195" cy="76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93" name="Rectangle 192"/>
            <p:cNvSpPr/>
            <p:nvPr/>
          </p:nvSpPr>
          <p:spPr bwMode="auto">
            <a:xfrm>
              <a:off x="1433704" y="2819399"/>
              <a:ext cx="141195" cy="7620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94" name="Rectangle 193"/>
            <p:cNvSpPr/>
            <p:nvPr/>
          </p:nvSpPr>
          <p:spPr bwMode="auto">
            <a:xfrm>
              <a:off x="1807656" y="2819399"/>
              <a:ext cx="141195" cy="76201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95" name="Rectangle 194"/>
            <p:cNvSpPr/>
            <p:nvPr/>
          </p:nvSpPr>
          <p:spPr bwMode="auto">
            <a:xfrm>
              <a:off x="2181608" y="2819399"/>
              <a:ext cx="141195" cy="76201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96" name="Rectangle 195"/>
            <p:cNvSpPr/>
            <p:nvPr/>
          </p:nvSpPr>
          <p:spPr bwMode="auto">
            <a:xfrm>
              <a:off x="2678206" y="2819400"/>
              <a:ext cx="141194" cy="76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5120332" y="1645940"/>
            <a:ext cx="2599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Qual</a:t>
            </a:r>
            <a:r>
              <a:rPr lang="en-US" b="1" dirty="0"/>
              <a:t>itatively diverse</a:t>
            </a:r>
          </a:p>
          <a:p>
            <a:r>
              <a:rPr lang="en-US" b="1" dirty="0"/>
              <a:t>Taxonomically diverse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120332" y="3110137"/>
            <a:ext cx="2789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Quant</a:t>
            </a:r>
            <a:r>
              <a:rPr lang="en-US" b="1" dirty="0"/>
              <a:t>itatively diverse</a:t>
            </a:r>
          </a:p>
          <a:p>
            <a:r>
              <a:rPr lang="en-US" b="1" dirty="0"/>
              <a:t>Taxonomically diverse 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5120332" y="4693315"/>
            <a:ext cx="2949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Quant</a:t>
            </a:r>
            <a:r>
              <a:rPr lang="en-US" b="1" dirty="0"/>
              <a:t>itatively diverse</a:t>
            </a:r>
          </a:p>
          <a:p>
            <a:r>
              <a:rPr lang="en-US" b="1" dirty="0" err="1"/>
              <a:t>Phylogenetically</a:t>
            </a:r>
            <a:r>
              <a:rPr lang="en-US" b="1" dirty="0"/>
              <a:t> diverse </a:t>
            </a:r>
          </a:p>
        </p:txBody>
      </p:sp>
      <p:grpSp>
        <p:nvGrpSpPr>
          <p:cNvPr id="120" name="Group 119"/>
          <p:cNvGrpSpPr/>
          <p:nvPr/>
        </p:nvGrpSpPr>
        <p:grpSpPr>
          <a:xfrm>
            <a:off x="3480469" y="4746538"/>
            <a:ext cx="1455335" cy="1118693"/>
            <a:chOff x="685800" y="1740568"/>
            <a:chExt cx="2133600" cy="1351548"/>
          </a:xfrm>
        </p:grpSpPr>
        <p:grpSp>
          <p:nvGrpSpPr>
            <p:cNvPr id="174" name="Group 173"/>
            <p:cNvGrpSpPr/>
            <p:nvPr/>
          </p:nvGrpSpPr>
          <p:grpSpPr>
            <a:xfrm>
              <a:off x="750794" y="1740568"/>
              <a:ext cx="1981200" cy="990600"/>
              <a:chOff x="457200" y="1600200"/>
              <a:chExt cx="2590800" cy="1295400"/>
            </a:xfrm>
          </p:grpSpPr>
          <p:cxnSp>
            <p:nvCxnSpPr>
              <p:cNvPr id="181" name="Straight Connector 180"/>
              <p:cNvCxnSpPr/>
              <p:nvPr/>
            </p:nvCxnSpPr>
            <p:spPr bwMode="auto">
              <a:xfrm>
                <a:off x="1447800" y="1600200"/>
                <a:ext cx="0" cy="9144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2" name="Straight Connector 181"/>
              <p:cNvCxnSpPr/>
              <p:nvPr/>
            </p:nvCxnSpPr>
            <p:spPr bwMode="auto">
              <a:xfrm flipH="1">
                <a:off x="457200" y="2514600"/>
                <a:ext cx="1981200" cy="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3" name="Straight Connector 182"/>
              <p:cNvCxnSpPr/>
              <p:nvPr/>
            </p:nvCxnSpPr>
            <p:spPr bwMode="auto">
              <a:xfrm>
                <a:off x="4572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4" name="Straight Connector 183"/>
              <p:cNvCxnSpPr/>
              <p:nvPr/>
            </p:nvCxnSpPr>
            <p:spPr bwMode="auto">
              <a:xfrm>
                <a:off x="9525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5" name="Straight Connector 184"/>
              <p:cNvCxnSpPr/>
              <p:nvPr/>
            </p:nvCxnSpPr>
            <p:spPr bwMode="auto">
              <a:xfrm>
                <a:off x="14478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6" name="Straight Connector 185"/>
              <p:cNvCxnSpPr/>
              <p:nvPr/>
            </p:nvCxnSpPr>
            <p:spPr bwMode="auto">
              <a:xfrm>
                <a:off x="19431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7" name="Straight Connector 186"/>
              <p:cNvCxnSpPr/>
              <p:nvPr/>
            </p:nvCxnSpPr>
            <p:spPr bwMode="auto">
              <a:xfrm>
                <a:off x="24384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8" name="Straight Connector 187"/>
              <p:cNvCxnSpPr/>
              <p:nvPr/>
            </p:nvCxnSpPr>
            <p:spPr bwMode="auto">
              <a:xfrm>
                <a:off x="3048000" y="1600200"/>
                <a:ext cx="0" cy="12954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9" name="Straight Connector 188"/>
              <p:cNvCxnSpPr/>
              <p:nvPr/>
            </p:nvCxnSpPr>
            <p:spPr bwMode="auto">
              <a:xfrm flipH="1">
                <a:off x="1447800" y="1600200"/>
                <a:ext cx="1600200" cy="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75" name="Rectangle 174"/>
            <p:cNvSpPr/>
            <p:nvPr/>
          </p:nvSpPr>
          <p:spPr bwMode="auto">
            <a:xfrm>
              <a:off x="685800" y="2819400"/>
              <a:ext cx="141195" cy="272716"/>
            </a:xfrm>
            <a:prstGeom prst="rect">
              <a:avLst/>
            </a:prstGeom>
            <a:solidFill>
              <a:srgbClr val="85D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76" name="Rectangle 175"/>
            <p:cNvSpPr/>
            <p:nvPr/>
          </p:nvSpPr>
          <p:spPr bwMode="auto">
            <a:xfrm>
              <a:off x="1059752" y="2819400"/>
              <a:ext cx="141195" cy="27271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77" name="Rectangle 176"/>
            <p:cNvSpPr/>
            <p:nvPr/>
          </p:nvSpPr>
          <p:spPr bwMode="auto">
            <a:xfrm>
              <a:off x="1433704" y="2819400"/>
              <a:ext cx="141195" cy="27271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78" name="Rectangle 177"/>
            <p:cNvSpPr/>
            <p:nvPr/>
          </p:nvSpPr>
          <p:spPr bwMode="auto">
            <a:xfrm>
              <a:off x="1807656" y="2819400"/>
              <a:ext cx="141195" cy="27271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79" name="Rectangle 178"/>
            <p:cNvSpPr/>
            <p:nvPr/>
          </p:nvSpPr>
          <p:spPr bwMode="auto">
            <a:xfrm>
              <a:off x="2181608" y="2819400"/>
              <a:ext cx="141195" cy="27271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80" name="Rectangle 179"/>
            <p:cNvSpPr/>
            <p:nvPr/>
          </p:nvSpPr>
          <p:spPr bwMode="auto">
            <a:xfrm>
              <a:off x="2678205" y="2819400"/>
              <a:ext cx="141195" cy="272716"/>
            </a:xfrm>
            <a:prstGeom prst="rect">
              <a:avLst/>
            </a:prstGeom>
            <a:solidFill>
              <a:srgbClr val="85D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3480469" y="1702502"/>
            <a:ext cx="1455335" cy="1405153"/>
            <a:chOff x="685800" y="1740568"/>
            <a:chExt cx="2133600" cy="1697635"/>
          </a:xfrm>
        </p:grpSpPr>
        <p:grpSp>
          <p:nvGrpSpPr>
            <p:cNvPr id="158" name="Group 157"/>
            <p:cNvGrpSpPr/>
            <p:nvPr/>
          </p:nvGrpSpPr>
          <p:grpSpPr>
            <a:xfrm>
              <a:off x="750794" y="1740568"/>
              <a:ext cx="1981200" cy="990600"/>
              <a:chOff x="457200" y="1600200"/>
              <a:chExt cx="2590800" cy="1295400"/>
            </a:xfrm>
          </p:grpSpPr>
          <p:cxnSp>
            <p:nvCxnSpPr>
              <p:cNvPr id="165" name="Straight Connector 164"/>
              <p:cNvCxnSpPr/>
              <p:nvPr/>
            </p:nvCxnSpPr>
            <p:spPr bwMode="auto">
              <a:xfrm>
                <a:off x="1447800" y="1600200"/>
                <a:ext cx="0" cy="9144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6" name="Straight Connector 165"/>
              <p:cNvCxnSpPr/>
              <p:nvPr/>
            </p:nvCxnSpPr>
            <p:spPr bwMode="auto">
              <a:xfrm flipH="1">
                <a:off x="457200" y="2514600"/>
                <a:ext cx="1981200" cy="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7" name="Straight Connector 166"/>
              <p:cNvCxnSpPr/>
              <p:nvPr/>
            </p:nvCxnSpPr>
            <p:spPr bwMode="auto">
              <a:xfrm>
                <a:off x="4572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8" name="Straight Connector 167"/>
              <p:cNvCxnSpPr/>
              <p:nvPr/>
            </p:nvCxnSpPr>
            <p:spPr bwMode="auto">
              <a:xfrm>
                <a:off x="9525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9" name="Straight Connector 168"/>
              <p:cNvCxnSpPr/>
              <p:nvPr/>
            </p:nvCxnSpPr>
            <p:spPr bwMode="auto">
              <a:xfrm>
                <a:off x="14478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0" name="Straight Connector 169"/>
              <p:cNvCxnSpPr/>
              <p:nvPr/>
            </p:nvCxnSpPr>
            <p:spPr bwMode="auto">
              <a:xfrm>
                <a:off x="19431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1" name="Straight Connector 170"/>
              <p:cNvCxnSpPr/>
              <p:nvPr/>
            </p:nvCxnSpPr>
            <p:spPr bwMode="auto">
              <a:xfrm>
                <a:off x="24384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2" name="Straight Connector 171"/>
              <p:cNvCxnSpPr/>
              <p:nvPr/>
            </p:nvCxnSpPr>
            <p:spPr bwMode="auto">
              <a:xfrm>
                <a:off x="3048000" y="1600200"/>
                <a:ext cx="0" cy="12954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3" name="Straight Connector 172"/>
              <p:cNvCxnSpPr/>
              <p:nvPr/>
            </p:nvCxnSpPr>
            <p:spPr bwMode="auto">
              <a:xfrm flipH="1">
                <a:off x="1447800" y="1600200"/>
                <a:ext cx="1600200" cy="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59" name="Rectangle 158"/>
            <p:cNvSpPr/>
            <p:nvPr/>
          </p:nvSpPr>
          <p:spPr bwMode="auto">
            <a:xfrm>
              <a:off x="685800" y="2819399"/>
              <a:ext cx="141195" cy="618804"/>
            </a:xfrm>
            <a:prstGeom prst="rect">
              <a:avLst/>
            </a:prstGeom>
            <a:solidFill>
              <a:srgbClr val="85D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60" name="Rectangle 159"/>
            <p:cNvSpPr/>
            <p:nvPr/>
          </p:nvSpPr>
          <p:spPr bwMode="auto">
            <a:xfrm>
              <a:off x="1059752" y="2819400"/>
              <a:ext cx="141195" cy="76200"/>
            </a:xfrm>
            <a:prstGeom prst="rect">
              <a:avLst/>
            </a:prstGeom>
            <a:solidFill>
              <a:srgbClr val="85D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61" name="Rectangle 160"/>
            <p:cNvSpPr/>
            <p:nvPr/>
          </p:nvSpPr>
          <p:spPr bwMode="auto">
            <a:xfrm>
              <a:off x="1433704" y="2819399"/>
              <a:ext cx="141195" cy="76201"/>
            </a:xfrm>
            <a:prstGeom prst="rect">
              <a:avLst/>
            </a:prstGeom>
            <a:solidFill>
              <a:srgbClr val="85D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62" name="Rectangle 161"/>
            <p:cNvSpPr/>
            <p:nvPr/>
          </p:nvSpPr>
          <p:spPr bwMode="auto">
            <a:xfrm>
              <a:off x="1807656" y="2819399"/>
              <a:ext cx="141195" cy="7620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63" name="Rectangle 162"/>
            <p:cNvSpPr/>
            <p:nvPr/>
          </p:nvSpPr>
          <p:spPr bwMode="auto">
            <a:xfrm>
              <a:off x="2181608" y="2819399"/>
              <a:ext cx="141195" cy="7620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64" name="Rectangle 163"/>
            <p:cNvSpPr/>
            <p:nvPr/>
          </p:nvSpPr>
          <p:spPr bwMode="auto">
            <a:xfrm>
              <a:off x="2678206" y="2819400"/>
              <a:ext cx="141194" cy="76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1714462" y="3241542"/>
            <a:ext cx="1455335" cy="1162954"/>
            <a:chOff x="685800" y="1740568"/>
            <a:chExt cx="2133600" cy="1405022"/>
          </a:xfrm>
        </p:grpSpPr>
        <p:grpSp>
          <p:nvGrpSpPr>
            <p:cNvPr id="142" name="Group 141"/>
            <p:cNvGrpSpPr/>
            <p:nvPr/>
          </p:nvGrpSpPr>
          <p:grpSpPr>
            <a:xfrm>
              <a:off x="750794" y="1740568"/>
              <a:ext cx="1981200" cy="990600"/>
              <a:chOff x="457200" y="1600200"/>
              <a:chExt cx="2590800" cy="1295400"/>
            </a:xfrm>
          </p:grpSpPr>
          <p:cxnSp>
            <p:nvCxnSpPr>
              <p:cNvPr id="149" name="Straight Connector 148"/>
              <p:cNvCxnSpPr/>
              <p:nvPr/>
            </p:nvCxnSpPr>
            <p:spPr bwMode="auto">
              <a:xfrm>
                <a:off x="1447800" y="1600200"/>
                <a:ext cx="0" cy="9144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0" name="Straight Connector 149"/>
              <p:cNvCxnSpPr/>
              <p:nvPr/>
            </p:nvCxnSpPr>
            <p:spPr bwMode="auto">
              <a:xfrm flipH="1">
                <a:off x="457200" y="2514600"/>
                <a:ext cx="1981200" cy="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1" name="Straight Connector 150"/>
              <p:cNvCxnSpPr/>
              <p:nvPr/>
            </p:nvCxnSpPr>
            <p:spPr bwMode="auto">
              <a:xfrm>
                <a:off x="4572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2" name="Straight Connector 151"/>
              <p:cNvCxnSpPr/>
              <p:nvPr/>
            </p:nvCxnSpPr>
            <p:spPr bwMode="auto">
              <a:xfrm>
                <a:off x="9525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3" name="Straight Connector 152"/>
              <p:cNvCxnSpPr/>
              <p:nvPr/>
            </p:nvCxnSpPr>
            <p:spPr bwMode="auto">
              <a:xfrm>
                <a:off x="14478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4" name="Straight Connector 153"/>
              <p:cNvCxnSpPr/>
              <p:nvPr/>
            </p:nvCxnSpPr>
            <p:spPr bwMode="auto">
              <a:xfrm>
                <a:off x="19431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5" name="Straight Connector 154"/>
              <p:cNvCxnSpPr/>
              <p:nvPr/>
            </p:nvCxnSpPr>
            <p:spPr bwMode="auto">
              <a:xfrm>
                <a:off x="24384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6" name="Straight Connector 155"/>
              <p:cNvCxnSpPr/>
              <p:nvPr/>
            </p:nvCxnSpPr>
            <p:spPr bwMode="auto">
              <a:xfrm>
                <a:off x="3048000" y="1600200"/>
                <a:ext cx="0" cy="12954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7" name="Straight Connector 156"/>
              <p:cNvCxnSpPr/>
              <p:nvPr/>
            </p:nvCxnSpPr>
            <p:spPr bwMode="auto">
              <a:xfrm flipH="1">
                <a:off x="1447800" y="1600200"/>
                <a:ext cx="1600200" cy="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43" name="Rectangle 142"/>
            <p:cNvSpPr/>
            <p:nvPr/>
          </p:nvSpPr>
          <p:spPr bwMode="auto">
            <a:xfrm>
              <a:off x="685800" y="2819399"/>
              <a:ext cx="141195" cy="326191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44" name="Rectangle 143"/>
            <p:cNvSpPr/>
            <p:nvPr/>
          </p:nvSpPr>
          <p:spPr bwMode="auto">
            <a:xfrm>
              <a:off x="1059752" y="2819400"/>
              <a:ext cx="141195" cy="76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45" name="Rectangle 144"/>
            <p:cNvSpPr/>
            <p:nvPr/>
          </p:nvSpPr>
          <p:spPr bwMode="auto">
            <a:xfrm>
              <a:off x="1433704" y="2819399"/>
              <a:ext cx="141195" cy="7620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46" name="Rectangle 145"/>
            <p:cNvSpPr/>
            <p:nvPr/>
          </p:nvSpPr>
          <p:spPr bwMode="auto">
            <a:xfrm>
              <a:off x="1807656" y="2819399"/>
              <a:ext cx="141195" cy="326191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2181608" y="2819399"/>
              <a:ext cx="141195" cy="326191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2678206" y="2819400"/>
              <a:ext cx="141194" cy="76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3480469" y="3251629"/>
            <a:ext cx="1455335" cy="1152866"/>
            <a:chOff x="685800" y="1740568"/>
            <a:chExt cx="2133600" cy="1392835"/>
          </a:xfrm>
        </p:grpSpPr>
        <p:grpSp>
          <p:nvGrpSpPr>
            <p:cNvPr id="126" name="Group 125"/>
            <p:cNvGrpSpPr/>
            <p:nvPr/>
          </p:nvGrpSpPr>
          <p:grpSpPr>
            <a:xfrm>
              <a:off x="750794" y="1740568"/>
              <a:ext cx="1981200" cy="990600"/>
              <a:chOff x="457200" y="1600200"/>
              <a:chExt cx="2590800" cy="1295400"/>
            </a:xfrm>
          </p:grpSpPr>
          <p:cxnSp>
            <p:nvCxnSpPr>
              <p:cNvPr id="133" name="Straight Connector 132"/>
              <p:cNvCxnSpPr/>
              <p:nvPr/>
            </p:nvCxnSpPr>
            <p:spPr bwMode="auto">
              <a:xfrm>
                <a:off x="1447800" y="1600200"/>
                <a:ext cx="0" cy="9144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4" name="Straight Connector 133"/>
              <p:cNvCxnSpPr/>
              <p:nvPr/>
            </p:nvCxnSpPr>
            <p:spPr bwMode="auto">
              <a:xfrm flipH="1">
                <a:off x="457200" y="2514600"/>
                <a:ext cx="1981200" cy="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5" name="Straight Connector 134"/>
              <p:cNvCxnSpPr/>
              <p:nvPr/>
            </p:nvCxnSpPr>
            <p:spPr bwMode="auto">
              <a:xfrm>
                <a:off x="4572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6" name="Straight Connector 135"/>
              <p:cNvCxnSpPr/>
              <p:nvPr/>
            </p:nvCxnSpPr>
            <p:spPr bwMode="auto">
              <a:xfrm>
                <a:off x="9525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7" name="Straight Connector 136"/>
              <p:cNvCxnSpPr/>
              <p:nvPr/>
            </p:nvCxnSpPr>
            <p:spPr bwMode="auto">
              <a:xfrm>
                <a:off x="14478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8" name="Straight Connector 137"/>
              <p:cNvCxnSpPr/>
              <p:nvPr/>
            </p:nvCxnSpPr>
            <p:spPr bwMode="auto">
              <a:xfrm>
                <a:off x="19431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9" name="Straight Connector 138"/>
              <p:cNvCxnSpPr/>
              <p:nvPr/>
            </p:nvCxnSpPr>
            <p:spPr bwMode="auto">
              <a:xfrm>
                <a:off x="2438400" y="2514600"/>
                <a:ext cx="0" cy="3810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0" name="Straight Connector 139"/>
              <p:cNvCxnSpPr/>
              <p:nvPr/>
            </p:nvCxnSpPr>
            <p:spPr bwMode="auto">
              <a:xfrm>
                <a:off x="3048000" y="1600200"/>
                <a:ext cx="0" cy="129540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1" name="Straight Connector 140"/>
              <p:cNvCxnSpPr/>
              <p:nvPr/>
            </p:nvCxnSpPr>
            <p:spPr bwMode="auto">
              <a:xfrm flipH="1">
                <a:off x="1447800" y="1600200"/>
                <a:ext cx="1600200" cy="0"/>
              </a:xfrm>
              <a:prstGeom prst="line">
                <a:avLst/>
              </a:prstGeom>
              <a:solidFill>
                <a:schemeClr val="accent1"/>
              </a:solidFill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27" name="Rectangle 126"/>
            <p:cNvSpPr/>
            <p:nvPr/>
          </p:nvSpPr>
          <p:spPr bwMode="auto">
            <a:xfrm>
              <a:off x="685800" y="2819399"/>
              <a:ext cx="141195" cy="314004"/>
            </a:xfrm>
            <a:prstGeom prst="rect">
              <a:avLst/>
            </a:prstGeom>
            <a:solidFill>
              <a:srgbClr val="85D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28" name="Rectangle 127"/>
            <p:cNvSpPr/>
            <p:nvPr/>
          </p:nvSpPr>
          <p:spPr bwMode="auto">
            <a:xfrm>
              <a:off x="1059752" y="2819400"/>
              <a:ext cx="141195" cy="314000"/>
            </a:xfrm>
            <a:prstGeom prst="rect">
              <a:avLst/>
            </a:prstGeom>
            <a:solidFill>
              <a:srgbClr val="85D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1433704" y="2819399"/>
              <a:ext cx="141195" cy="314004"/>
            </a:xfrm>
            <a:prstGeom prst="rect">
              <a:avLst/>
            </a:prstGeom>
            <a:solidFill>
              <a:srgbClr val="85D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1807656" y="2819399"/>
              <a:ext cx="141195" cy="7620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31" name="Rectangle 130"/>
            <p:cNvSpPr/>
            <p:nvPr/>
          </p:nvSpPr>
          <p:spPr bwMode="auto">
            <a:xfrm>
              <a:off x="2181608" y="2819399"/>
              <a:ext cx="141195" cy="7620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32" name="Rectangle 131"/>
            <p:cNvSpPr/>
            <p:nvPr/>
          </p:nvSpPr>
          <p:spPr bwMode="auto">
            <a:xfrm>
              <a:off x="2678206" y="2819400"/>
              <a:ext cx="141194" cy="76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sp>
        <p:nvSpPr>
          <p:cNvPr id="124" name="TextBox 123"/>
          <p:cNvSpPr txBox="1"/>
          <p:nvPr/>
        </p:nvSpPr>
        <p:spPr>
          <a:xfrm>
            <a:off x="2182295" y="1727547"/>
            <a:ext cx="10458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/>
              <a:t>Sample 1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3948301" y="1727547"/>
            <a:ext cx="10458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/>
              <a:t>Sample 2</a:t>
            </a:r>
          </a:p>
        </p:txBody>
      </p:sp>
    </p:spTree>
    <p:extLst>
      <p:ext uri="{BB962C8B-B14F-4D97-AF65-F5344CB8AC3E}">
        <p14:creationId xmlns:p14="http://schemas.microsoft.com/office/powerpoint/2010/main" val="336780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1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055" y="3234645"/>
            <a:ext cx="2414436" cy="1853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963" y="5123739"/>
            <a:ext cx="2414435" cy="493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microbiomes: Ordination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1879-D594-7048-AD12-28363999EDA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71678" y="1644516"/>
            <a:ext cx="100964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</a:pPr>
            <a:r>
              <a:rPr lang="en-US" sz="1350" i="1" dirty="0">
                <a:solidFill>
                  <a:srgbClr val="00B050"/>
                </a:solidFill>
                <a:latin typeface="Calibri" panose="020F0502020204030204" pitchFamily="34" charset="0"/>
              </a:rPr>
              <a:t>N</a:t>
            </a:r>
            <a:r>
              <a:rPr lang="en-US" sz="1350" dirty="0">
                <a:solidFill>
                  <a:srgbClr val="00B050"/>
                </a:solidFill>
                <a:latin typeface="Calibri" panose="020F0502020204030204" pitchFamily="34" charset="0"/>
              </a:rPr>
              <a:t> samples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60255" y="2104693"/>
            <a:ext cx="97009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</a:pPr>
            <a:r>
              <a:rPr lang="en-US" sz="1350" i="1" dirty="0">
                <a:solidFill>
                  <a:srgbClr val="00B050"/>
                </a:solidFill>
                <a:latin typeface="Calibri" panose="020F0502020204030204" pitchFamily="34" charset="0"/>
              </a:rPr>
              <a:t>M</a:t>
            </a:r>
            <a:r>
              <a:rPr lang="en-US" sz="1350" dirty="0">
                <a:solidFill>
                  <a:srgbClr val="00B050"/>
                </a:solidFill>
                <a:latin typeface="Calibri" panose="020F0502020204030204" pitchFamily="34" charset="0"/>
              </a:rPr>
              <a:t> features</a:t>
            </a:r>
          </a:p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</a:pPr>
            <a:r>
              <a:rPr lang="en-US" sz="1350" dirty="0">
                <a:solidFill>
                  <a:srgbClr val="00B050"/>
                </a:solidFill>
                <a:latin typeface="Calibri" panose="020F0502020204030204" pitchFamily="34" charset="0"/>
              </a:rPr>
              <a:t>(M ≫ N)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40262" y="2947522"/>
            <a:ext cx="30861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Principal Components Analysis (PCA)</a:t>
            </a:r>
          </a:p>
        </p:txBody>
      </p:sp>
      <p:pic>
        <p:nvPicPr>
          <p:cNvPr id="18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905" y="1930266"/>
            <a:ext cx="857250" cy="835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760755" y="1644516"/>
            <a:ext cx="100964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</a:pPr>
            <a:r>
              <a:rPr lang="en-US" sz="1350" i="1" dirty="0">
                <a:solidFill>
                  <a:srgbClr val="C00000"/>
                </a:solidFill>
                <a:latin typeface="Calibri" panose="020F0502020204030204" pitchFamily="34" charset="0"/>
              </a:rPr>
              <a:t>N</a:t>
            </a:r>
            <a:r>
              <a:rPr lang="en-US" sz="1350" dirty="0">
                <a:solidFill>
                  <a:srgbClr val="C00000"/>
                </a:solidFill>
                <a:latin typeface="Calibri" panose="020F0502020204030204" pitchFamily="34" charset="0"/>
              </a:rPr>
              <a:t> samples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32305" y="2216016"/>
            <a:ext cx="100964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</a:pPr>
            <a:r>
              <a:rPr lang="en-US" sz="1350" i="1" dirty="0">
                <a:solidFill>
                  <a:srgbClr val="C00000"/>
                </a:solidFill>
                <a:latin typeface="Calibri" panose="020F0502020204030204" pitchFamily="34" charset="0"/>
              </a:rPr>
              <a:t>N</a:t>
            </a:r>
            <a:r>
              <a:rPr lang="en-US" sz="1350" dirty="0">
                <a:solidFill>
                  <a:srgbClr val="C00000"/>
                </a:solidFill>
                <a:latin typeface="Calibri" panose="020F0502020204030204" pitchFamily="34" charset="0"/>
              </a:rPr>
              <a:t> samples</a:t>
            </a:r>
          </a:p>
        </p:txBody>
      </p:sp>
      <p:pic>
        <p:nvPicPr>
          <p:cNvPr id="21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805" y="1930266"/>
            <a:ext cx="854869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ight Arrow 21"/>
          <p:cNvSpPr/>
          <p:nvPr/>
        </p:nvSpPr>
        <p:spPr>
          <a:xfrm>
            <a:off x="3874805" y="1987416"/>
            <a:ext cx="1714500" cy="685800"/>
          </a:xfrm>
          <a:prstGeom prst="rightArrow">
            <a:avLst>
              <a:gd name="adj1" fmla="val 66667"/>
              <a:gd name="adj2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Convert to </a:t>
            </a:r>
          </a:p>
          <a:p>
            <a:pPr algn="ctr"/>
            <a:r>
              <a:rPr lang="en-US" sz="1350" dirty="0"/>
              <a:t>distance matrix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32054" y="2880930"/>
            <a:ext cx="333748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Multidimensional scaling (MDS)</a:t>
            </a:r>
          </a:p>
          <a:p>
            <a:pPr algn="ctr"/>
            <a:r>
              <a:rPr lang="en-US" sz="1350" dirty="0"/>
              <a:t>Principal Coordinates Analysis (</a:t>
            </a:r>
            <a:r>
              <a:rPr lang="en-US" sz="1350" dirty="0" err="1"/>
              <a:t>PCoA</a:t>
            </a:r>
            <a:r>
              <a:rPr lang="en-US" sz="1350" dirty="0"/>
              <a:t>)</a:t>
            </a:r>
          </a:p>
        </p:txBody>
      </p:sp>
      <p:sp>
        <p:nvSpPr>
          <p:cNvPr id="24" name="Parallelogram 23"/>
          <p:cNvSpPr/>
          <p:nvPr/>
        </p:nvSpPr>
        <p:spPr>
          <a:xfrm>
            <a:off x="5086316" y="5123739"/>
            <a:ext cx="2571750" cy="498374"/>
          </a:xfrm>
          <a:prstGeom prst="parallelogram">
            <a:avLst>
              <a:gd name="adj" fmla="val 137588"/>
            </a:avLst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5532110" y="4400491"/>
            <a:ext cx="0" cy="92624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940821" y="4615237"/>
            <a:ext cx="0" cy="7828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http://media-2.web.britannica.com/eb-media/47/2547-004-8428DB64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493" y="3431035"/>
            <a:ext cx="2857718" cy="21925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18" y="3455945"/>
            <a:ext cx="2674587" cy="1966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18" y="3268894"/>
            <a:ext cx="2743170" cy="2052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425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  <p:bldP spid="22" grpId="0" animBg="1"/>
      <p:bldP spid="23" grpId="0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2"/>
          <a:stretch/>
        </p:blipFill>
        <p:spPr bwMode="auto">
          <a:xfrm>
            <a:off x="6656389" y="1962013"/>
            <a:ext cx="1472146" cy="3250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07" y="1527177"/>
            <a:ext cx="4581592" cy="4370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40" y="1029177"/>
            <a:ext cx="9056486" cy="491014"/>
          </a:xfrm>
        </p:spPr>
        <p:txBody>
          <a:bodyPr>
            <a:noAutofit/>
          </a:bodyPr>
          <a:lstStyle/>
          <a:p>
            <a:r>
              <a:rPr lang="en-US" sz="2700" dirty="0"/>
              <a:t>HMP samples ordinated: </a:t>
            </a:r>
            <a:r>
              <a:rPr lang="en-US" sz="2700" u="sng" dirty="0"/>
              <a:t>MDS</a:t>
            </a:r>
            <a:r>
              <a:rPr lang="en-US" sz="2700" dirty="0"/>
              <a:t> on Bray-Curtis distance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1879-D594-7048-AD12-28363999EDA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604972" y="2172990"/>
            <a:ext cx="1085850" cy="17145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ounded Rectangle 8"/>
          <p:cNvSpPr/>
          <p:nvPr/>
        </p:nvSpPr>
        <p:spPr>
          <a:xfrm>
            <a:off x="6630371" y="3220739"/>
            <a:ext cx="1200150" cy="17145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ounded Rectangle 9"/>
          <p:cNvSpPr/>
          <p:nvPr/>
        </p:nvSpPr>
        <p:spPr>
          <a:xfrm>
            <a:off x="6630371" y="3550940"/>
            <a:ext cx="1200150" cy="17145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ounded Rectangle 10"/>
          <p:cNvSpPr/>
          <p:nvPr/>
        </p:nvSpPr>
        <p:spPr>
          <a:xfrm>
            <a:off x="6630371" y="3722390"/>
            <a:ext cx="1200150" cy="17145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ounded Rectangle 11"/>
          <p:cNvSpPr/>
          <p:nvPr/>
        </p:nvSpPr>
        <p:spPr>
          <a:xfrm>
            <a:off x="6630371" y="3912889"/>
            <a:ext cx="1200150" cy="17145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Rounded Rectangle 12"/>
          <p:cNvSpPr/>
          <p:nvPr/>
        </p:nvSpPr>
        <p:spPr>
          <a:xfrm>
            <a:off x="6630371" y="4789190"/>
            <a:ext cx="1200150" cy="17145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TextBox 13"/>
          <p:cNvSpPr txBox="1"/>
          <p:nvPr/>
        </p:nvSpPr>
        <p:spPr>
          <a:xfrm>
            <a:off x="3114051" y="1789842"/>
            <a:ext cx="7820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effectLst>
                  <a:glow rad="152400">
                    <a:schemeClr val="bg1"/>
                  </a:glow>
                </a:effectLst>
                <a:latin typeface="Calibri" panose="020F0502020204030204" pitchFamily="34" charset="0"/>
              </a:rPr>
              <a:t>Anterior</a:t>
            </a:r>
          </a:p>
          <a:p>
            <a:pPr algn="ctr"/>
            <a:r>
              <a:rPr lang="en-US" sz="1350" b="1" dirty="0">
                <a:effectLst>
                  <a:glow rad="152400">
                    <a:schemeClr val="bg1"/>
                  </a:glow>
                </a:effectLst>
                <a:latin typeface="Calibri" panose="020F0502020204030204" pitchFamily="34" charset="0"/>
              </a:rPr>
              <a:t>nares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19430" y="5132089"/>
            <a:ext cx="55329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effectLst>
                  <a:glow rad="152400">
                    <a:schemeClr val="bg1"/>
                  </a:glow>
                </a:effectLst>
                <a:latin typeface="Calibri" panose="020F0502020204030204" pitchFamily="34" charset="0"/>
              </a:rPr>
              <a:t>Stool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39581" y="3275742"/>
            <a:ext cx="83503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effectLst>
                  <a:glow rad="152400">
                    <a:schemeClr val="bg1"/>
                  </a:glow>
                </a:effectLst>
                <a:latin typeface="Calibri" panose="020F0502020204030204" pitchFamily="34" charset="0"/>
              </a:rPr>
              <a:t>Posterior</a:t>
            </a:r>
          </a:p>
          <a:p>
            <a:pPr algn="ctr"/>
            <a:r>
              <a:rPr lang="en-US" sz="1350" b="1" dirty="0">
                <a:effectLst>
                  <a:glow rad="152400">
                    <a:schemeClr val="bg1"/>
                  </a:glow>
                </a:effectLst>
                <a:latin typeface="Calibri" panose="020F0502020204030204" pitchFamily="34" charset="0"/>
              </a:rPr>
              <a:t>fornix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96427" y="3589039"/>
            <a:ext cx="6767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effectLst>
                  <a:glow rad="152400">
                    <a:schemeClr val="bg1"/>
                  </a:glow>
                </a:effectLst>
                <a:latin typeface="Calibri" panose="020F0502020204030204" pitchFamily="34" charset="0"/>
              </a:rPr>
              <a:t>Plaque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59218" y="4331989"/>
            <a:ext cx="6254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effectLst>
                  <a:glow rad="152400">
                    <a:schemeClr val="bg1"/>
                  </a:glow>
                </a:effectLst>
                <a:latin typeface="Calibri" panose="020F0502020204030204" pitchFamily="34" charset="0"/>
              </a:rPr>
              <a:t>Cheek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08917" y="5083690"/>
            <a:ext cx="7019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effectLst>
                  <a:glow rad="152400">
                    <a:schemeClr val="bg1"/>
                  </a:glow>
                </a:effectLst>
                <a:latin typeface="Calibri" panose="020F0502020204030204" pitchFamily="34" charset="0"/>
              </a:rPr>
              <a:t>Tongue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14341" y="4314380"/>
            <a:ext cx="685800" cy="685800"/>
            <a:chOff x="228600" y="5759410"/>
            <a:chExt cx="914400" cy="914400"/>
          </a:xfrm>
        </p:grpSpPr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5759410"/>
              <a:ext cx="914400" cy="914400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326887" y="6057790"/>
              <a:ext cx="71429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b="1" dirty="0">
                  <a:effectLst>
                    <a:glow rad="152400">
                      <a:schemeClr val="bg1"/>
                    </a:glow>
                  </a:effectLst>
                  <a:latin typeface="Calibri" panose="020F0502020204030204" pitchFamily="34" charset="0"/>
                </a:rPr>
                <a:t>HMP</a:t>
              </a:r>
            </a:p>
          </p:txBody>
        </p:sp>
      </p:grpSp>
      <p:sp>
        <p:nvSpPr>
          <p:cNvPr id="26" name="Rectangle 25"/>
          <p:cNvSpPr/>
          <p:nvPr/>
        </p:nvSpPr>
        <p:spPr>
          <a:xfrm>
            <a:off x="847007" y="5050320"/>
            <a:ext cx="10493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ea typeface="Gill Sans" charset="0"/>
                <a:cs typeface="Gill Sans" charset="0"/>
                <a:sym typeface="Gill Sans" charset="0"/>
              </a:rPr>
              <a:t>Jason</a:t>
            </a:r>
          </a:p>
          <a:p>
            <a:r>
              <a:rPr lang="en-US" sz="1200" dirty="0">
                <a:solidFill>
                  <a:srgbClr val="C00000"/>
                </a:solidFill>
                <a:sym typeface="Gill Sans" charset="0"/>
              </a:rPr>
              <a:t>Lloyd-Price</a:t>
            </a:r>
          </a:p>
          <a:p>
            <a:r>
              <a:rPr lang="en-US" sz="1200" dirty="0">
                <a:solidFill>
                  <a:srgbClr val="C00000"/>
                </a:solidFill>
                <a:sym typeface="Gill Sans" charset="0"/>
              </a:rPr>
              <a:t>(HSPH/Broad)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27" name="Picture 2" descr="Jason Lloyd-Pric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2" b="17084"/>
          <a:stretch/>
        </p:blipFill>
        <p:spPr bwMode="auto">
          <a:xfrm>
            <a:off x="175124" y="5056354"/>
            <a:ext cx="610431" cy="617213"/>
          </a:xfrm>
          <a:prstGeom prst="ellipse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5A4216E-B58D-D74D-AC28-4633EEED9EF1}"/>
              </a:ext>
            </a:extLst>
          </p:cNvPr>
          <p:cNvSpPr/>
          <p:nvPr/>
        </p:nvSpPr>
        <p:spPr>
          <a:xfrm rot="18900000">
            <a:off x="2199566" y="4341612"/>
            <a:ext cx="1850572" cy="704851"/>
          </a:xfrm>
          <a:prstGeom prst="ellipse">
            <a:avLst/>
          </a:prstGeom>
          <a:noFill/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97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6497F-21C6-3941-B4E9-C0011DC25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1FFE4-0291-E94D-AF1A-EC1BBFB56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your background? </a:t>
            </a:r>
          </a:p>
          <a:p>
            <a:r>
              <a:rPr lang="en-US" dirty="0"/>
              <a:t>What are you working on?</a:t>
            </a:r>
          </a:p>
          <a:p>
            <a:r>
              <a:rPr lang="en-US" dirty="0"/>
              <a:t>What do you want to get out of </a:t>
            </a:r>
            <a:r>
              <a:rPr lang="en-US"/>
              <a:t>this course?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05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1042988" y="-26988"/>
            <a:ext cx="7273925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3200" dirty="0"/>
              <a:t>Unsupervised clustering</a:t>
            </a:r>
          </a:p>
        </p:txBody>
      </p:sp>
      <p:pic>
        <p:nvPicPr>
          <p:cNvPr id="8" name="Immagine 7" descr="Figure1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0" y="981075"/>
            <a:ext cx="4793514" cy="4480111"/>
          </a:xfrm>
          <a:prstGeom prst="rect">
            <a:avLst/>
          </a:prstGeom>
        </p:spPr>
      </p:pic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76253"/>
            <a:ext cx="2133600" cy="365125"/>
          </a:xfrm>
        </p:spPr>
        <p:txBody>
          <a:bodyPr/>
          <a:lstStyle/>
          <a:p>
            <a:pPr>
              <a:defRPr/>
            </a:pPr>
            <a:fld id="{BF23D3CA-FDC9-41D5-A993-9F3B84329AB5}" type="slidenum">
              <a:rPr lang="it-IT" smtClean="0"/>
              <a:pPr>
                <a:defRPr/>
              </a:pPr>
              <a:t>20</a:t>
            </a:fld>
            <a:endParaRPr lang="it-IT"/>
          </a:p>
        </p:txBody>
      </p:sp>
      <p:sp>
        <p:nvSpPr>
          <p:cNvPr id="7" name="Rettangolo 167"/>
          <p:cNvSpPr/>
          <p:nvPr/>
        </p:nvSpPr>
        <p:spPr>
          <a:xfrm>
            <a:off x="0" y="615308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+mn-lt"/>
              </a:rPr>
              <a:t>Pasolli</a:t>
            </a:r>
            <a:r>
              <a:rPr lang="en-US" dirty="0"/>
              <a:t>/</a:t>
            </a:r>
            <a:r>
              <a:rPr lang="en-US" dirty="0">
                <a:latin typeface="+mn-lt"/>
              </a:rPr>
              <a:t>Schiffer/</a:t>
            </a:r>
            <a:r>
              <a:rPr lang="en-US" dirty="0" err="1">
                <a:latin typeface="+mn-lt"/>
              </a:rPr>
              <a:t>Manghi</a:t>
            </a:r>
            <a:r>
              <a:rPr lang="en-US" dirty="0">
                <a:latin typeface="+mn-lt"/>
              </a:rPr>
              <a:t> et al., </a:t>
            </a:r>
            <a:r>
              <a:rPr lang="en-US" dirty="0"/>
              <a:t>Accessible, curated metagenomic data through </a:t>
            </a:r>
            <a:r>
              <a:rPr lang="en-US" dirty="0" err="1"/>
              <a:t>ExperimentHub</a:t>
            </a:r>
            <a:r>
              <a:rPr lang="en-US" dirty="0"/>
              <a:t>, Nat. Meth. 2017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41379E-5127-A341-8636-1086783027D0}"/>
              </a:ext>
            </a:extLst>
          </p:cNvPr>
          <p:cNvSpPr txBox="1"/>
          <p:nvPr/>
        </p:nvSpPr>
        <p:spPr>
          <a:xfrm>
            <a:off x="6317514" y="1672977"/>
            <a:ext cx="2826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n=3,667 human gut samples</a:t>
            </a:r>
          </a:p>
        </p:txBody>
      </p:sp>
    </p:spTree>
    <p:extLst>
      <p:ext uri="{BB962C8B-B14F-4D97-AF65-F5344CB8AC3E}">
        <p14:creationId xmlns:p14="http://schemas.microsoft.com/office/powerpoint/2010/main" val="204088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14486" y="2632629"/>
            <a:ext cx="6515029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dirty="0"/>
              <a:t>Modeling with </a:t>
            </a:r>
          </a:p>
          <a:p>
            <a:pPr algn="ctr"/>
            <a:r>
              <a:rPr lang="en-US" sz="4950" dirty="0" err="1"/>
              <a:t>microbiome</a:t>
            </a:r>
            <a:r>
              <a:rPr lang="en-US" sz="4950" dirty="0"/>
              <a:t> data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82928" y="1028727"/>
            <a:ext cx="8778144" cy="4800548"/>
          </a:xfrm>
          <a:prstGeom prst="roundRect">
            <a:avLst>
              <a:gd name="adj" fmla="val 465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9757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08026-1BB1-3941-BE5E-D323B07E18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1879-D594-7048-AD12-28363999EDA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29" y="2777465"/>
            <a:ext cx="255989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680429" y="1691616"/>
            <a:ext cx="37719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50" dirty="0"/>
              <a:t>Compositionality</a:t>
            </a:r>
            <a:br>
              <a:rPr lang="en-US" dirty="0"/>
            </a:br>
            <a:r>
              <a:rPr lang="en-US" sz="1200" i="1" dirty="0"/>
              <a:t>Can induce spurious correlation between features</a:t>
            </a:r>
          </a:p>
          <a:p>
            <a:r>
              <a:rPr lang="en-US" sz="1200" i="1" dirty="0"/>
              <a:t>Expansion of bug X </a:t>
            </a:r>
            <a:r>
              <a:rPr lang="en-US" sz="1200" i="1" dirty="0">
                <a:latin typeface="Cambria" panose="02040503050406030204" pitchFamily="18" charset="0"/>
              </a:rPr>
              <a:t>~</a:t>
            </a:r>
            <a:r>
              <a:rPr lang="en-US" sz="1200" i="1" dirty="0"/>
              <a:t> loss of non-X species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80429" y="2547115"/>
            <a:ext cx="37719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50" dirty="0"/>
              <a:t>Sequencing depth</a:t>
            </a:r>
            <a:br>
              <a:rPr lang="en-US" dirty="0"/>
            </a:br>
            <a:r>
              <a:rPr lang="en-US" sz="1350" i="1" dirty="0"/>
              <a:t>Normalization needed to compare samples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80429" y="3194866"/>
            <a:ext cx="377190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50" dirty="0"/>
              <a:t>Zeroes of absence vs. non-detection</a:t>
            </a:r>
            <a:br>
              <a:rPr lang="en-US" dirty="0"/>
            </a:br>
            <a:r>
              <a:rPr lang="en-US" sz="1200" i="1" dirty="0"/>
              <a:t>Zero-inflated models; seq. depth as a covariate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80429" y="3842616"/>
            <a:ext cx="377190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50" dirty="0"/>
              <a:t>Mean-variance dependency</a:t>
            </a:r>
            <a:br>
              <a:rPr lang="en-US" dirty="0"/>
            </a:br>
            <a:r>
              <a:rPr lang="en-US" sz="1200" i="1" dirty="0"/>
              <a:t>Use a transformation to variance-stabilize the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80429" y="4490366"/>
            <a:ext cx="377190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50" dirty="0"/>
              <a:t>Batch effects and biases</a:t>
            </a:r>
            <a:br>
              <a:rPr lang="en-US" dirty="0"/>
            </a:br>
            <a:r>
              <a:rPr lang="en-US" sz="1200" i="1" dirty="0"/>
              <a:t>From extraction, sequencing, and bioinformatics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80429" y="5138118"/>
            <a:ext cx="377190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50" dirty="0"/>
              <a:t>Loss of power</a:t>
            </a:r>
            <a:br>
              <a:rPr lang="en-US" sz="1650" dirty="0"/>
            </a:br>
            <a:r>
              <a:rPr lang="en-US" sz="1200" i="1" dirty="0"/>
              <a:t>From having many more features than samples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78904" y="1029177"/>
            <a:ext cx="8786192" cy="49101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sz="3000" dirty="0"/>
              <a:t>Multivariable association: caveats + methods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470374" y="3184592"/>
            <a:ext cx="14173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Summary from </a:t>
            </a:r>
          </a:p>
          <a:p>
            <a:r>
              <a:rPr lang="en-US" sz="1200" dirty="0" err="1"/>
              <a:t>Mallick</a:t>
            </a:r>
            <a:r>
              <a:rPr lang="en-US" sz="1200" dirty="0"/>
              <a:t> et al. </a:t>
            </a:r>
          </a:p>
          <a:p>
            <a:r>
              <a:rPr lang="en-US" sz="1200" dirty="0"/>
              <a:t>Genome biology</a:t>
            </a:r>
          </a:p>
          <a:p>
            <a:r>
              <a:rPr lang="en-US" sz="1200" dirty="0"/>
              <a:t>18.1 (2017): 228.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96" y="1558090"/>
            <a:ext cx="6187803" cy="4318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693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Screening for Differential Abundance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3468"/>
            <a:ext cx="9144000" cy="457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68F458-12B1-B543-93F3-C6C1E9DB4B31}"/>
              </a:ext>
            </a:extLst>
          </p:cNvPr>
          <p:cNvSpPr txBox="1"/>
          <p:nvPr/>
        </p:nvSpPr>
        <p:spPr>
          <a:xfrm>
            <a:off x="0" y="6488668"/>
            <a:ext cx="791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Renson</a:t>
            </a:r>
            <a:r>
              <a:rPr lang="en-US" dirty="0"/>
              <a:t> </a:t>
            </a:r>
            <a:r>
              <a:rPr lang="en-US" i="1" dirty="0"/>
              <a:t>et al.</a:t>
            </a:r>
            <a:r>
              <a:rPr lang="en-US" dirty="0"/>
              <a:t> </a:t>
            </a:r>
            <a:r>
              <a:rPr lang="en-US" b="1" dirty="0"/>
              <a:t>Sociodemographic variation in the oral microbiome, </a:t>
            </a:r>
            <a:r>
              <a:rPr lang="en-US" b="1" dirty="0" err="1"/>
              <a:t>bioRxiv</a:t>
            </a:r>
            <a:r>
              <a:rPr lang="en-US" b="1" dirty="0"/>
              <a:t> 189225</a:t>
            </a:r>
          </a:p>
        </p:txBody>
      </p:sp>
    </p:spTree>
    <p:extLst>
      <p:ext uri="{BB962C8B-B14F-4D97-AF65-F5344CB8AC3E}">
        <p14:creationId xmlns:p14="http://schemas.microsoft.com/office/powerpoint/2010/main" val="217333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Correcting for confounding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5678FB-F9A7-784A-B40B-725A8D7B99C2}"/>
              </a:ext>
            </a:extLst>
          </p:cNvPr>
          <p:cNvSpPr txBox="1"/>
          <p:nvPr/>
        </p:nvSpPr>
        <p:spPr>
          <a:xfrm>
            <a:off x="321733" y="6243214"/>
            <a:ext cx="8365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Beghini</a:t>
            </a:r>
            <a:r>
              <a:rPr lang="en-US" dirty="0"/>
              <a:t> </a:t>
            </a:r>
            <a:r>
              <a:rPr lang="en-US" i="1" dirty="0"/>
              <a:t>et al.</a:t>
            </a:r>
            <a:r>
              <a:rPr lang="en-US" dirty="0"/>
              <a:t> </a:t>
            </a:r>
            <a:r>
              <a:rPr lang="en-US" b="1" dirty="0"/>
              <a:t>Tobacco exposure is associated with oral microbiome anaerobiosis in the New York City Health and Nutrition Examination Study, 2013-2014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585FBA-0371-7F4A-8A0E-46A5183ABD08}"/>
              </a:ext>
            </a:extLst>
          </p:cNvPr>
          <p:cNvGrpSpPr/>
          <p:nvPr/>
        </p:nvGrpSpPr>
        <p:grpSpPr>
          <a:xfrm>
            <a:off x="1335364" y="1298410"/>
            <a:ext cx="6473272" cy="4779017"/>
            <a:chOff x="1392975" y="1518543"/>
            <a:chExt cx="6473272" cy="47790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2975" y="1518543"/>
              <a:ext cx="6473272" cy="462376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2A34CB8-58B2-0B45-BBA3-9E907C9AD608}"/>
                </a:ext>
              </a:extLst>
            </p:cNvPr>
            <p:cNvSpPr txBox="1"/>
            <p:nvPr/>
          </p:nvSpPr>
          <p:spPr>
            <a:xfrm rot="16200000">
              <a:off x="80566" y="3505200"/>
              <a:ext cx="299415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Multivariate log(Fold Change)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0D1B3D-7A10-AB4F-BB31-84135B7BA553}"/>
                </a:ext>
              </a:extLst>
            </p:cNvPr>
            <p:cNvSpPr txBox="1"/>
            <p:nvPr/>
          </p:nvSpPr>
          <p:spPr>
            <a:xfrm>
              <a:off x="3239775" y="5928228"/>
              <a:ext cx="277967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Univariate log(Fold Change)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86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Methods (all in R/Bioconductor):</a:t>
            </a:r>
          </a:p>
          <a:p>
            <a:pPr lvl="1"/>
            <a:r>
              <a:rPr lang="en-US" dirty="0"/>
              <a:t>Exploratory data analysis</a:t>
            </a:r>
          </a:p>
          <a:p>
            <a:pPr lvl="1"/>
            <a:r>
              <a:rPr lang="en-US" dirty="0"/>
              <a:t>Distances and Principal Coordinates Analysis</a:t>
            </a:r>
          </a:p>
          <a:p>
            <a:pPr lvl="1"/>
            <a:r>
              <a:rPr lang="en-US" dirty="0"/>
              <a:t>Linear modeling for differential abundance (log-linear models, zero inflation)</a:t>
            </a:r>
          </a:p>
          <a:p>
            <a:pPr lvl="1"/>
            <a:r>
              <a:rPr lang="en-US" dirty="0"/>
              <a:t>Multi-omics analysis</a:t>
            </a:r>
          </a:p>
          <a:p>
            <a:r>
              <a:rPr lang="en-US" dirty="0"/>
              <a:t>Main tools:</a:t>
            </a:r>
          </a:p>
          <a:p>
            <a:pPr lvl="1"/>
            <a:r>
              <a:rPr lang="en-US" dirty="0" err="1"/>
              <a:t>curatedMetagenomicData</a:t>
            </a:r>
            <a:r>
              <a:rPr lang="en-US" dirty="0"/>
              <a:t> (or your own data)</a:t>
            </a:r>
          </a:p>
          <a:p>
            <a:pPr lvl="1"/>
            <a:r>
              <a:rPr lang="en-US" dirty="0" err="1"/>
              <a:t>phyloseq</a:t>
            </a:r>
            <a:endParaRPr lang="en-US" dirty="0"/>
          </a:p>
          <a:p>
            <a:pPr lvl="1"/>
            <a:r>
              <a:rPr lang="en-US" dirty="0" err="1"/>
              <a:t>metagenomeSeq</a:t>
            </a:r>
            <a:endParaRPr lang="en-US" dirty="0"/>
          </a:p>
          <a:p>
            <a:pPr lvl="1"/>
            <a:r>
              <a:rPr lang="en-US" dirty="0"/>
              <a:t>DESeq2</a:t>
            </a:r>
          </a:p>
          <a:p>
            <a:pPr lvl="1"/>
            <a:r>
              <a:rPr lang="en-US" dirty="0" err="1"/>
              <a:t>MultiAssayExperiment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40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 </a:t>
            </a:r>
            <a:r>
              <a:rPr lang="en-US" u="sng" dirty="0" err="1"/>
              <a:t>microbiome</a:t>
            </a:r>
            <a:r>
              <a:rPr lang="en-US" dirty="0"/>
              <a:t>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1879-D594-7048-AD12-28363999EDA9}" type="slidenum">
              <a:rPr lang="en-US" smtClean="0"/>
              <a:t>3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651781" y="1714519"/>
            <a:ext cx="3840438" cy="3840438"/>
          </a:xfrm>
          <a:prstGeom prst="ellipse">
            <a:avLst/>
          </a:prstGeom>
          <a:noFill/>
          <a:ln w="571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BCA"/>
              </a:clrFrom>
              <a:clrTo>
                <a:srgbClr val="FEFBC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006" y="3303732"/>
            <a:ext cx="657225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BCA"/>
              </a:clrFrom>
              <a:clrTo>
                <a:srgbClr val="FEFBC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26403">
            <a:off x="3564515" y="2606049"/>
            <a:ext cx="657225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BCA"/>
              </a:clrFrom>
              <a:clrTo>
                <a:srgbClr val="FEFBC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29697">
            <a:off x="3367604" y="4380465"/>
            <a:ext cx="657225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BCA"/>
              </a:clrFrom>
              <a:clrTo>
                <a:srgbClr val="FEFBC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5264">
            <a:off x="5087908" y="4457758"/>
            <a:ext cx="657225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BCA"/>
              </a:clrFrom>
              <a:clrTo>
                <a:srgbClr val="FEFBC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1714">
            <a:off x="4903902" y="2980563"/>
            <a:ext cx="657225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1507" y="1577360"/>
            <a:ext cx="32918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“micro” is from microbiology</a:t>
            </a:r>
          </a:p>
          <a:p>
            <a:pPr marL="257175" indent="-257175">
              <a:buFont typeface="Arial" pitchFamily="34" charset="0"/>
              <a:buChar char="•"/>
            </a:pPr>
            <a:r>
              <a:rPr lang="en-US" b="1" dirty="0"/>
              <a:t>Bacteria</a:t>
            </a:r>
          </a:p>
          <a:p>
            <a:pPr marL="257175" indent="-257175">
              <a:buFont typeface="Arial" pitchFamily="34" charset="0"/>
              <a:buChar char="•"/>
            </a:pPr>
            <a:r>
              <a:rPr lang="en-US" dirty="0" err="1"/>
              <a:t>Archaea</a:t>
            </a:r>
            <a:endParaRPr lang="en-US" dirty="0"/>
          </a:p>
          <a:p>
            <a:pPr marL="257175" indent="-257175">
              <a:buFont typeface="Arial" pitchFamily="34" charset="0"/>
              <a:buChar char="•"/>
            </a:pPr>
            <a:r>
              <a:rPr lang="en-US" dirty="0"/>
              <a:t>Fungi (e.g. yeast)</a:t>
            </a:r>
          </a:p>
          <a:p>
            <a:pPr marL="257175" indent="-257175">
              <a:buFont typeface="Arial" pitchFamily="34" charset="0"/>
              <a:buChar char="•"/>
            </a:pPr>
            <a:r>
              <a:rPr lang="en-US" dirty="0"/>
              <a:t>Viruses</a:t>
            </a:r>
          </a:p>
          <a:p>
            <a:pPr marL="257175" indent="-257175">
              <a:buFont typeface="Arial" pitchFamily="34" charset="0"/>
              <a:buChar char="•"/>
            </a:pPr>
            <a:r>
              <a:rPr lang="en-US" dirty="0"/>
              <a:t>Protozoa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00689" y="5137447"/>
            <a:ext cx="3291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Many cells of one microbial species make a </a:t>
            </a:r>
            <a:r>
              <a:rPr lang="en-US" u="sng" dirty="0"/>
              <a:t>monoculture</a:t>
            </a: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BC9"/>
              </a:clrFrom>
              <a:clrTo>
                <a:srgbClr val="FFFBC9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84255">
            <a:off x="3052516" y="3425176"/>
            <a:ext cx="901544" cy="686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BC9"/>
              </a:clrFrom>
              <a:clrTo>
                <a:srgbClr val="FFFBC9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664411">
            <a:off x="4293973" y="2210050"/>
            <a:ext cx="901544" cy="686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BC9"/>
              </a:clrFrom>
              <a:clrTo>
                <a:srgbClr val="FFFBC9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664411">
            <a:off x="5306451" y="3606287"/>
            <a:ext cx="901544" cy="686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BC9"/>
              </a:clrFrom>
              <a:clrTo>
                <a:srgbClr val="FFFBC9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744995">
            <a:off x="3938319" y="4529953"/>
            <a:ext cx="901544" cy="686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20087" y="3987890"/>
            <a:ext cx="2194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Cells from more than one species make a </a:t>
            </a:r>
            <a:r>
              <a:rPr lang="en-US" u="sng" dirty="0"/>
              <a:t>microbial community</a:t>
            </a: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DEF"/>
              </a:clrFrom>
              <a:clrTo>
                <a:srgbClr val="FFFDE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20213">
            <a:off x="3765045" y="2263681"/>
            <a:ext cx="1035844" cy="364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DEF"/>
              </a:clrFrom>
              <a:clrTo>
                <a:srgbClr val="FFFDE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573388">
            <a:off x="4409733" y="3713719"/>
            <a:ext cx="1035844" cy="364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DEF"/>
              </a:clrFrom>
              <a:clrTo>
                <a:srgbClr val="FFFDE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573388">
            <a:off x="2732217" y="3012711"/>
            <a:ext cx="1035844" cy="364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DEF"/>
              </a:clrFrom>
              <a:clrTo>
                <a:srgbClr val="FFFDE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457782">
            <a:off x="5254917" y="2565775"/>
            <a:ext cx="1035844" cy="364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320087" y="5074903"/>
            <a:ext cx="219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Could be two, or three, or 100s…</a:t>
            </a:r>
            <a:endParaRPr lang="en-US" u="sng" dirty="0"/>
          </a:p>
        </p:txBody>
      </p:sp>
      <p:sp>
        <p:nvSpPr>
          <p:cNvPr id="27" name="TextBox 26"/>
          <p:cNvSpPr txBox="1"/>
          <p:nvPr/>
        </p:nvSpPr>
        <p:spPr>
          <a:xfrm>
            <a:off x="5939561" y="1577361"/>
            <a:ext cx="2952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 </a:t>
            </a:r>
            <a:r>
              <a:rPr lang="en-US" u="sng" dirty="0" err="1"/>
              <a:t>microbiome</a:t>
            </a:r>
            <a:r>
              <a:rPr lang="en-US" dirty="0"/>
              <a:t> is a community </a:t>
            </a:r>
            <a:r>
              <a:rPr lang="en-US" i="1" dirty="0">
                <a:solidFill>
                  <a:srgbClr val="C00000"/>
                </a:solidFill>
              </a:rPr>
              <a:t>in an environment </a:t>
            </a:r>
            <a:endParaRPr lang="en-US" i="1" u="sng" dirty="0">
              <a:solidFill>
                <a:srgbClr val="C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697957" y="2606049"/>
            <a:ext cx="21985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Some definitions </a:t>
            </a:r>
          </a:p>
          <a:p>
            <a:pPr algn="r"/>
            <a:r>
              <a:rPr lang="en-US" dirty="0"/>
              <a:t>include community</a:t>
            </a:r>
          </a:p>
          <a:p>
            <a:pPr algn="r"/>
            <a:r>
              <a:rPr lang="en-US" b="1" dirty="0">
                <a:solidFill>
                  <a:schemeClr val="accent1"/>
                </a:solidFill>
              </a:rPr>
              <a:t>genes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and gene products as well</a:t>
            </a:r>
          </a:p>
          <a:p>
            <a:pPr algn="r"/>
            <a:r>
              <a:rPr lang="en-US" dirty="0"/>
              <a:t>(</a:t>
            </a:r>
            <a:r>
              <a:rPr lang="en-US" b="1" dirty="0">
                <a:solidFill>
                  <a:srgbClr val="FF0000"/>
                </a:solidFill>
              </a:rPr>
              <a:t>RNAs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proteins</a:t>
            </a:r>
            <a:r>
              <a:rPr lang="en-US" dirty="0"/>
              <a:t>, </a:t>
            </a:r>
            <a:r>
              <a:rPr lang="en-US" b="1" dirty="0">
                <a:solidFill>
                  <a:srgbClr val="7030A0"/>
                </a:solidFill>
              </a:rPr>
              <a:t>metabolites</a:t>
            </a:r>
            <a:r>
              <a:rPr lang="en-US" dirty="0"/>
              <a:t>)</a:t>
            </a:r>
          </a:p>
        </p:txBody>
      </p:sp>
      <p:pic>
        <p:nvPicPr>
          <p:cNvPr id="3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859" y="2340577"/>
            <a:ext cx="487268" cy="228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021" y="2086361"/>
            <a:ext cx="487268" cy="228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823" y="3901370"/>
            <a:ext cx="487268" cy="228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207" y="3013797"/>
            <a:ext cx="537659" cy="252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020" y="3279377"/>
            <a:ext cx="537659" cy="252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231" y="4888137"/>
            <a:ext cx="537659" cy="252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176" y="4019646"/>
            <a:ext cx="551000" cy="198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493" y="4207686"/>
            <a:ext cx="551000" cy="198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301" y="1888000"/>
            <a:ext cx="551000" cy="198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862" y="3438784"/>
            <a:ext cx="438260" cy="262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937" y="4794730"/>
            <a:ext cx="438260" cy="262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041" y="2740011"/>
            <a:ext cx="438260" cy="262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433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/>
      <p:bldP spid="20" grpId="0"/>
      <p:bldP spid="26" grpId="0"/>
      <p:bldP spid="27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Many environments have </a:t>
            </a:r>
            <a:r>
              <a:rPr lang="en-US" dirty="0" err="1"/>
              <a:t>microbiomes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1879-D594-7048-AD12-28363999EDA9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1340" y="1645939"/>
            <a:ext cx="2404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Natural environments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74733" y="1661800"/>
            <a:ext cx="219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Built environments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60798" y="1661800"/>
            <a:ext cx="219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Host environments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028967" y="1819064"/>
            <a:ext cx="0" cy="377275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115034" y="1819064"/>
            <a:ext cx="0" cy="377275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https://upload.wikimedia.org/wikipedia/commons/0/0d/MBTA_Green_Line_B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7" t="12982" b="9126"/>
          <a:stretch/>
        </p:blipFill>
        <p:spPr bwMode="auto">
          <a:xfrm>
            <a:off x="3800476" y="3291842"/>
            <a:ext cx="1543050" cy="1079280"/>
          </a:xfrm>
          <a:prstGeom prst="round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saintpetersblog.com/wp-content/uploads/2015/05/hospital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38"/>
          <a:stretch/>
        </p:blipFill>
        <p:spPr bwMode="auto">
          <a:xfrm>
            <a:off x="3800476" y="4498722"/>
            <a:ext cx="1543050" cy="1022605"/>
          </a:xfrm>
          <a:prstGeom prst="round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www.jaspercounty.org/images/health_department/SoilTest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09" y="3300771"/>
            <a:ext cx="1543050" cy="1061423"/>
          </a:xfrm>
          <a:prstGeom prst="round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76" y="2129168"/>
            <a:ext cx="1543050" cy="1025140"/>
          </a:xfrm>
          <a:prstGeom prst="round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9" name="Picture 9" descr="http://danceteacherwebblog.com/wp-content/uploads/2012/08/ocean-waves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09" y="2129168"/>
            <a:ext cx="1543050" cy="983694"/>
          </a:xfrm>
          <a:prstGeom prst="round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http://static.guim.co.uk/sys-images/Guardian/Pix/pictures/2013/4/2/1364915275372/leafcutter-ants-011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3"/>
          <a:stretch/>
        </p:blipFill>
        <p:spPr bwMode="auto">
          <a:xfrm>
            <a:off x="6886541" y="2129168"/>
            <a:ext cx="1543050" cy="1008896"/>
          </a:xfrm>
          <a:prstGeom prst="round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7" descr="http://microbewiki.kenyon.edu/images/thumb/d/d4/Hydrothermal-vent.jpg/400px-Hydrothermal-vent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09" y="4526059"/>
            <a:ext cx="1543050" cy="995267"/>
          </a:xfrm>
          <a:prstGeom prst="round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541" y="3370487"/>
            <a:ext cx="1543050" cy="921989"/>
          </a:xfrm>
          <a:prstGeom prst="round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4" name="Picture 12" descr="Image result for Food Plant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541" y="4497127"/>
            <a:ext cx="1543050" cy="1024199"/>
          </a:xfrm>
          <a:prstGeom prst="round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55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And of course, the human </a:t>
            </a:r>
            <a:r>
              <a:rPr lang="en-US" dirty="0" err="1"/>
              <a:t>microbiome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1879-D594-7048-AD12-28363999EDA9}" type="slidenum">
              <a:rPr lang="en-US" smtClean="0"/>
              <a:t>5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3680470" y="1577361"/>
            <a:ext cx="5363493" cy="4246429"/>
            <a:chOff x="612250" y="228600"/>
            <a:chExt cx="8074550" cy="6392849"/>
          </a:xfrm>
        </p:grpSpPr>
        <p:pic>
          <p:nvPicPr>
            <p:cNvPr id="21" name="Picture 2" descr="http://www.advisoranalyst.com/glablog/wp-content/uploads/2013/11/tumblr_m43ba5Ji8P1r53gljo1_1280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4" t="523" r="779" b="640"/>
            <a:stretch/>
          </p:blipFill>
          <p:spPr bwMode="auto">
            <a:xfrm>
              <a:off x="612250" y="236552"/>
              <a:ext cx="7919500" cy="638489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/>
            <p:cNvSpPr/>
            <p:nvPr/>
          </p:nvSpPr>
          <p:spPr>
            <a:xfrm>
              <a:off x="6248400" y="228600"/>
              <a:ext cx="24384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23" name="Picture 2" descr="http://upload.wikimedia.org/wikipedia/commons/thumb/c/c6/Simple_Torus.svg/310px-Simple_Torus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473" y="904885"/>
            <a:ext cx="1390048" cy="11658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78904" y="1629177"/>
            <a:ext cx="41873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" indent="-137160">
              <a:buFont typeface="Arial" panose="020B0604020202020204" pitchFamily="34" charset="0"/>
              <a:buChar char="•"/>
            </a:pPr>
            <a:r>
              <a:rPr lang="en-US" sz="1500" dirty="0"/>
              <a:t>1-10x the cells of the human body</a:t>
            </a:r>
          </a:p>
          <a:p>
            <a:pPr marL="137160" indent="-137160">
              <a:buFont typeface="Arial" panose="020B0604020202020204" pitchFamily="34" charset="0"/>
              <a:buChar char="•"/>
            </a:pPr>
            <a:r>
              <a:rPr lang="en-US" sz="1500" dirty="0"/>
              <a:t>1-2 kg of bugs, mostly in the gut</a:t>
            </a:r>
          </a:p>
          <a:p>
            <a:pPr marL="137160" indent="-137160">
              <a:buFont typeface="Arial" panose="020B0604020202020204" pitchFamily="34" charset="0"/>
              <a:buChar char="•"/>
            </a:pPr>
            <a:r>
              <a:rPr lang="en-US" sz="1500" dirty="0"/>
              <a:t>100s of species, millions of genes</a:t>
            </a:r>
          </a:p>
          <a:p>
            <a:pPr marL="137160" indent="-137160">
              <a:buFont typeface="Arial" panose="020B0604020202020204" pitchFamily="34" charset="0"/>
              <a:buChar char="•"/>
            </a:pPr>
            <a:r>
              <a:rPr lang="en-US" sz="1500" dirty="0"/>
              <a:t>A “forgotten organ”</a:t>
            </a:r>
          </a:p>
          <a:p>
            <a:pPr marL="137160" indent="-137160">
              <a:buFont typeface="Arial" panose="020B0604020202020204" pitchFamily="34" charset="0"/>
              <a:buChar char="•"/>
            </a:pPr>
            <a:r>
              <a:rPr lang="en-US" sz="1500" dirty="0"/>
              <a:t>Aids in metabolism and immunity</a:t>
            </a:r>
          </a:p>
          <a:p>
            <a:pPr marL="137160" indent="-137160">
              <a:buFont typeface="Arial" panose="020B0604020202020204" pitchFamily="34" charset="0"/>
              <a:buChar char="•"/>
            </a:pPr>
            <a:r>
              <a:rPr lang="en-US" sz="1500" dirty="0"/>
              <a:t>Covers “topologically exposed” surfaces</a:t>
            </a:r>
          </a:p>
          <a:p>
            <a:pPr marL="137160" indent="-13716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88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NIH Human </a:t>
            </a:r>
            <a:r>
              <a:rPr lang="en-US" dirty="0" err="1"/>
              <a:t>Microbiome</a:t>
            </a:r>
            <a:r>
              <a:rPr lang="en-US" dirty="0"/>
              <a:t> Project (HMP1)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1879-D594-7048-AD12-28363999EDA9}" type="slidenum">
              <a:rPr lang="en-US" smtClean="0"/>
              <a:t>6</a:t>
            </a:fld>
            <a:endParaRPr lang="en-US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5" r="-153"/>
          <a:stretch/>
        </p:blipFill>
        <p:spPr bwMode="auto">
          <a:xfrm>
            <a:off x="1005879" y="1754719"/>
            <a:ext cx="7269401" cy="3937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"/>
          <p:cNvSpPr>
            <a:spLocks/>
          </p:cNvSpPr>
          <p:nvPr/>
        </p:nvSpPr>
        <p:spPr bwMode="auto">
          <a:xfrm>
            <a:off x="1389472" y="2252414"/>
            <a:ext cx="6268641" cy="32816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eaLnBrk="1" hangingPunct="1"/>
            <a:endParaRPr lang="en-US" sz="1875" dirty="0">
              <a:solidFill>
                <a:srgbClr val="000000"/>
              </a:solidFill>
              <a:latin typeface="+mj-lt"/>
              <a:ea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14" name="Rectangle 2"/>
          <p:cNvSpPr>
            <a:spLocks/>
          </p:cNvSpPr>
          <p:nvPr/>
        </p:nvSpPr>
        <p:spPr bwMode="auto">
          <a:xfrm>
            <a:off x="320087" y="1971116"/>
            <a:ext cx="4102764" cy="1503168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>
            <a:spAutoFit/>
          </a:bodyPr>
          <a:lstStyle/>
          <a:p>
            <a:pPr marL="189172" indent="-189172">
              <a:lnSpc>
                <a:spcPct val="120000"/>
              </a:lnSpc>
              <a:buSzPct val="75000"/>
              <a:buFont typeface="Gill Sans" charset="0"/>
              <a:buChar char="•"/>
            </a:pPr>
            <a:r>
              <a:rPr lang="en-US" sz="1650" b="1" i="1" dirty="0">
                <a:solidFill>
                  <a:srgbClr val="000000"/>
                </a:solidFill>
                <a:latin typeface="+mj-lt"/>
                <a:ea typeface="Gill Sans" charset="0"/>
                <a:cs typeface="Gill Sans" charset="0"/>
                <a:sym typeface="Gill Sans" charset="0"/>
              </a:rPr>
              <a:t>What is a “normal” human microbiome?</a:t>
            </a:r>
          </a:p>
          <a:p>
            <a:pPr marL="189172" indent="-189172">
              <a:lnSpc>
                <a:spcPct val="120000"/>
              </a:lnSpc>
              <a:buSzPct val="75000"/>
              <a:buFont typeface="Gill Sans" charset="0"/>
              <a:buChar char="•"/>
            </a:pPr>
            <a:r>
              <a:rPr lang="en-US" sz="1650" dirty="0">
                <a:solidFill>
                  <a:srgbClr val="000000"/>
                </a:solidFill>
                <a:latin typeface="+mj-lt"/>
                <a:ea typeface="Gill Sans" charset="0"/>
                <a:cs typeface="Gill Sans" charset="0"/>
                <a:sym typeface="Gill Sans" charset="0"/>
              </a:rPr>
              <a:t>300 healthy human subjects</a:t>
            </a:r>
          </a:p>
          <a:p>
            <a:pPr marL="189172" indent="-189172">
              <a:lnSpc>
                <a:spcPct val="120000"/>
              </a:lnSpc>
              <a:buSzPct val="75000"/>
              <a:buFont typeface="Gill Sans" charset="0"/>
              <a:buChar char="•"/>
            </a:pPr>
            <a:r>
              <a:rPr lang="en-US" sz="1650" dirty="0">
                <a:solidFill>
                  <a:srgbClr val="000000"/>
                </a:solidFill>
                <a:latin typeface="+mj-lt"/>
                <a:ea typeface="Gill Sans" charset="0"/>
                <a:cs typeface="Gill Sans" charset="0"/>
                <a:sym typeface="Gill Sans" charset="0"/>
              </a:rPr>
              <a:t>Multiple body sites (15 male, 18 female)</a:t>
            </a:r>
          </a:p>
          <a:p>
            <a:pPr marL="189172" indent="-189172">
              <a:lnSpc>
                <a:spcPct val="120000"/>
              </a:lnSpc>
              <a:buSzPct val="75000"/>
              <a:buFont typeface="Gill Sans" charset="0"/>
              <a:buChar char="•"/>
            </a:pPr>
            <a:r>
              <a:rPr lang="en-US" sz="1650" dirty="0">
                <a:solidFill>
                  <a:srgbClr val="000000"/>
                </a:solidFill>
                <a:latin typeface="+mj-lt"/>
                <a:ea typeface="Gill Sans" charset="0"/>
                <a:cs typeface="Gill Sans" charset="0"/>
                <a:sym typeface="Gill Sans" charset="0"/>
              </a:rPr>
              <a:t>Up to 3 sampling visits over </a:t>
            </a:r>
            <a:r>
              <a:rPr lang="en-US" sz="1650" dirty="0">
                <a:solidFill>
                  <a:srgbClr val="000000"/>
                </a:solidFill>
                <a:latin typeface="Cambria" pitchFamily="18" charset="0"/>
                <a:ea typeface="Gill Sans" charset="0"/>
                <a:cs typeface="Gill Sans" charset="0"/>
                <a:sym typeface="Gill Sans" charset="0"/>
              </a:rPr>
              <a:t>~</a:t>
            </a:r>
            <a:r>
              <a:rPr lang="en-US" sz="1650" dirty="0">
                <a:solidFill>
                  <a:srgbClr val="000000"/>
                </a:solidFill>
                <a:latin typeface="+mj-lt"/>
                <a:ea typeface="Gill Sans" charset="0"/>
                <a:cs typeface="Gill Sans" charset="0"/>
                <a:sym typeface="Gill Sans" charset="0"/>
              </a:rPr>
              <a:t>1 year</a:t>
            </a:r>
          </a:p>
          <a:p>
            <a:pPr marL="189172" indent="-189172">
              <a:lnSpc>
                <a:spcPct val="120000"/>
              </a:lnSpc>
              <a:buSzPct val="75000"/>
              <a:buFont typeface="Gill Sans" charset="0"/>
              <a:buChar char="•"/>
            </a:pPr>
            <a:r>
              <a:rPr lang="en-US" sz="1650" dirty="0">
                <a:solidFill>
                  <a:srgbClr val="000000"/>
                </a:solidFill>
                <a:latin typeface="+mj-lt"/>
                <a:ea typeface="Gill Sans" charset="0"/>
                <a:cs typeface="Gill Sans" charset="0"/>
                <a:sym typeface="Gill Sans" charset="0"/>
              </a:rPr>
              <a:t>Clinical metadata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97168" y="3071411"/>
            <a:ext cx="1722967" cy="2294991"/>
          </a:xfrm>
          <a:prstGeom prst="rect">
            <a:avLst/>
          </a:prstGeom>
          <a:effectLst>
            <a:outerShdw blurRad="50800" dist="38100" dir="108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" name="Group 2"/>
          <p:cNvGrpSpPr/>
          <p:nvPr/>
        </p:nvGrpSpPr>
        <p:grpSpPr>
          <a:xfrm>
            <a:off x="6525968" y="3071411"/>
            <a:ext cx="1749312" cy="2646469"/>
            <a:chOff x="8426973" y="2952215"/>
            <a:chExt cx="2332416" cy="3528624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26973" y="2952215"/>
              <a:ext cx="2332416" cy="3063240"/>
            </a:xfrm>
            <a:prstGeom prst="rect">
              <a:avLst/>
            </a:prstGeom>
            <a:effectLst>
              <a:outerShdw blurRad="50800" dist="38100" dir="108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7" name="TextBox 16"/>
            <p:cNvSpPr txBox="1"/>
            <p:nvPr/>
          </p:nvSpPr>
          <p:spPr>
            <a:xfrm>
              <a:off x="8672280" y="6080730"/>
              <a:ext cx="1721353" cy="4001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(HMP1 2012)</a:t>
              </a:r>
            </a:p>
          </p:txBody>
        </p:sp>
      </p:grp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790116" y="3902234"/>
          <a:ext cx="3086067" cy="56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3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From the HMP1 publication (2012)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Shotgun metagenomes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Cambria" pitchFamily="18" charset="0"/>
                          <a:ea typeface="Gill Sans" charset="0"/>
                          <a:cs typeface="Gill Sans" charset="0"/>
                          <a:sym typeface="Gill Sans" charset="0"/>
                        </a:rPr>
                        <a:t>~</a:t>
                      </a:r>
                      <a:r>
                        <a:rPr lang="en-US" sz="1400" dirty="0"/>
                        <a:t>700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1" name="Group 20"/>
          <p:cNvGrpSpPr/>
          <p:nvPr/>
        </p:nvGrpSpPr>
        <p:grpSpPr>
          <a:xfrm>
            <a:off x="6525968" y="3068972"/>
            <a:ext cx="1749312" cy="2648908"/>
            <a:chOff x="8426973" y="2948963"/>
            <a:chExt cx="2332416" cy="3531876"/>
          </a:xfrm>
        </p:grpSpPr>
        <p:sp>
          <p:nvSpPr>
            <p:cNvPr id="22" name="TextBox 21"/>
            <p:cNvSpPr txBox="1"/>
            <p:nvPr/>
          </p:nvSpPr>
          <p:spPr>
            <a:xfrm>
              <a:off x="8672280" y="6080730"/>
              <a:ext cx="2087109" cy="4001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(HMP1-II 2017)</a:t>
              </a:r>
            </a:p>
          </p:txBody>
        </p:sp>
        <p:pic>
          <p:nvPicPr>
            <p:cNvPr id="23" name="Picture 2" descr="E:\DLX21TgWAAAglBd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6973" y="2948963"/>
              <a:ext cx="2330542" cy="306324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800142" y="4646580"/>
          <a:ext cx="3086067" cy="563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57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3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From the HMP1-II </a:t>
                      </a:r>
                      <a:r>
                        <a:rPr lang="en-US" sz="1400" baseline="0" dirty="0"/>
                        <a:t>publication (2017)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Shotgun metagenomes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Cambria" pitchFamily="18" charset="0"/>
                          <a:ea typeface="Gill Sans" charset="0"/>
                          <a:cs typeface="Gill Sans" charset="0"/>
                          <a:sym typeface="Gill Sans" charset="0"/>
                        </a:rPr>
                        <a:t>~</a:t>
                      </a:r>
                      <a:r>
                        <a:rPr lang="en-US" sz="1400" dirty="0"/>
                        <a:t>2,400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25824" y="1517209"/>
            <a:ext cx="1369286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50" b="1" dirty="0">
                <a:solidFill>
                  <a:srgbClr val="C00000"/>
                </a:solidFill>
                <a:effectLst>
                  <a:glow rad="317500">
                    <a:schemeClr val="bg1"/>
                  </a:glow>
                </a:effectLst>
                <a:latin typeface="Calibri" charset="0"/>
              </a:rPr>
              <a:t>Expanded</a:t>
            </a:r>
            <a:endParaRPr lang="en-US" sz="2250" dirty="0">
              <a:solidFill>
                <a:srgbClr val="C00000"/>
              </a:solidFill>
              <a:effectLst>
                <a:glow rad="317500">
                  <a:schemeClr val="bg1"/>
                </a:glo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109432" y="1440202"/>
            <a:ext cx="1340432" cy="43858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250" b="1" dirty="0">
                <a:solidFill>
                  <a:srgbClr val="C00000"/>
                </a:solidFill>
                <a:latin typeface="Calibri" charset="0"/>
              </a:rPr>
              <a:t>(HMP1-II)</a:t>
            </a:r>
            <a:endParaRPr lang="en-US" sz="2250" dirty="0">
              <a:solidFill>
                <a:srgbClr val="C00000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 rot="10800000">
            <a:off x="877580" y="1352321"/>
            <a:ext cx="256598" cy="214665"/>
            <a:chOff x="1827131" y="125293"/>
            <a:chExt cx="342130" cy="224664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1827131" y="125293"/>
              <a:ext cx="171065" cy="224664"/>
            </a:xfrm>
            <a:prstGeom prst="line">
              <a:avLst/>
            </a:prstGeom>
            <a:ln w="571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1998196" y="125293"/>
              <a:ext cx="171065" cy="224664"/>
            </a:xfrm>
            <a:prstGeom prst="line">
              <a:avLst/>
            </a:prstGeom>
            <a:ln w="571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Connector 27"/>
          <p:cNvCxnSpPr/>
          <p:nvPr/>
        </p:nvCxnSpPr>
        <p:spPr>
          <a:xfrm flipV="1">
            <a:off x="6699640" y="1038585"/>
            <a:ext cx="1097268" cy="482134"/>
          </a:xfrm>
          <a:prstGeom prst="line">
            <a:avLst/>
          </a:prstGeom>
          <a:ln w="5715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7ED8430-EBD3-BE45-B6AF-3F1F7012E95B}"/>
              </a:ext>
            </a:extLst>
          </p:cNvPr>
          <p:cNvSpPr txBox="1"/>
          <p:nvPr/>
        </p:nvSpPr>
        <p:spPr>
          <a:xfrm>
            <a:off x="1363079" y="6150539"/>
            <a:ext cx="6555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Bioconductor packages: curatedMetagenomicData and HMP16SData</a:t>
            </a:r>
          </a:p>
        </p:txBody>
      </p:sp>
    </p:spTree>
    <p:extLst>
      <p:ext uri="{BB962C8B-B14F-4D97-AF65-F5344CB8AC3E}">
        <p14:creationId xmlns:p14="http://schemas.microsoft.com/office/powerpoint/2010/main" val="224600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5" grpId="0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700" dirty="0">
                <a:latin typeface="Calibri" panose="020F0502020204030204" pitchFamily="34" charset="0"/>
              </a:rPr>
              <a:t>Ecology of </a:t>
            </a:r>
            <a:r>
              <a:rPr lang="en-US" sz="2700" dirty="0">
                <a:latin typeface="Cambria" panose="02040503050406030204" pitchFamily="18" charset="0"/>
              </a:rPr>
              <a:t>~</a:t>
            </a:r>
            <a:r>
              <a:rPr lang="en-US" sz="2700" dirty="0">
                <a:latin typeface="Calibri" panose="020F0502020204030204" pitchFamily="34" charset="0"/>
              </a:rPr>
              <a:t>700 human microbiome samples (HMP)</a:t>
            </a:r>
            <a:endParaRPr lang="en-US" sz="27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1879-D594-7048-AD12-28363999EDA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C:\Documents and Settings\CHUTTENH\Desktop\bitmap.png"/>
          <p:cNvPicPr>
            <a:picLocks noChangeAspect="1" noChangeArrowheads="1"/>
          </p:cNvPicPr>
          <p:nvPr/>
        </p:nvPicPr>
        <p:blipFill rotWithShape="1">
          <a:blip r:embed="rId2" cstate="print"/>
          <a:srcRect r="1640" b="8208"/>
          <a:stretch/>
        </p:blipFill>
        <p:spPr bwMode="auto">
          <a:xfrm>
            <a:off x="1661200" y="1544912"/>
            <a:ext cx="4103525" cy="4050228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 bwMode="auto">
          <a:xfrm>
            <a:off x="1946949" y="2136721"/>
            <a:ext cx="628650" cy="342900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313178" y="5186567"/>
            <a:ext cx="291371" cy="31484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575599" y="2479621"/>
            <a:ext cx="2000250" cy="1885950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572102" y="4369319"/>
            <a:ext cx="746698" cy="813216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47499" y="2193871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9900"/>
                </a:solidFill>
                <a:effectLst>
                  <a:glow>
                    <a:schemeClr val="bg1"/>
                  </a:glow>
                </a:effectLst>
                <a:latin typeface="Calibri" panose="020F0502020204030204" pitchFamily="34" charset="0"/>
              </a:rPr>
              <a:t>Skin (nares)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47499" y="2950974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3F753F"/>
                </a:solidFill>
                <a:effectLst>
                  <a:glow>
                    <a:schemeClr val="bg1"/>
                  </a:glow>
                </a:effectLst>
                <a:latin typeface="Calibri" panose="020F0502020204030204" pitchFamily="34" charset="0"/>
              </a:rPr>
              <a:t>Oral (plaque)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0000"/>
                </a:solidFill>
                <a:effectLst>
                  <a:glow>
                    <a:schemeClr val="bg1"/>
                  </a:glow>
                </a:effectLst>
                <a:latin typeface="Calibri" panose="020F0502020204030204" pitchFamily="34" charset="0"/>
              </a:rPr>
              <a:t>Oral (cheek)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64310"/>
                </a:solidFill>
                <a:effectLst>
                  <a:glow>
                    <a:schemeClr val="bg1"/>
                  </a:glow>
                </a:effectLst>
                <a:latin typeface="Calibri" panose="020F0502020204030204" pitchFamily="34" charset="0"/>
              </a:rPr>
              <a:t>Oral (tongue)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47499" y="4590822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9900FF"/>
                </a:solidFill>
                <a:effectLst>
                  <a:glow>
                    <a:schemeClr val="bg1"/>
                  </a:glow>
                </a:effectLst>
                <a:latin typeface="Calibri" panose="020F0502020204030204" pitchFamily="34" charset="0"/>
              </a:rPr>
              <a:t>Gut (stool)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47499" y="5162322"/>
            <a:ext cx="199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2060"/>
                </a:solidFill>
                <a:effectLst>
                  <a:glow>
                    <a:schemeClr val="bg1"/>
                  </a:glow>
                </a:effectLst>
                <a:latin typeface="Calibri" panose="020F0502020204030204" pitchFamily="34" charset="0"/>
              </a:rPr>
              <a:t>Vaginal (fornix)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8896" y="5704504"/>
            <a:ext cx="3657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MetaPhlAn(2) &amp; hclust2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707575" y="5224411"/>
            <a:ext cx="52770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0.1%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07574" y="4199590"/>
            <a:ext cx="3962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1%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07574" y="3101299"/>
            <a:ext cx="48442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10%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07575" y="1999363"/>
            <a:ext cx="57259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100%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-143040" y="3501951"/>
            <a:ext cx="3306164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The 64 most abundant </a:t>
            </a:r>
          </a:p>
          <a:p>
            <a:pPr algn="ctr"/>
            <a:r>
              <a:rPr lang="en-US" sz="1500" b="1" u="sng" dirty="0"/>
              <a:t>species</a:t>
            </a:r>
            <a:r>
              <a:rPr lang="en-US" sz="1500" b="1" dirty="0"/>
              <a:t> </a:t>
            </a:r>
            <a:r>
              <a:rPr lang="en-US" sz="1500" dirty="0"/>
              <a:t>across HMP samples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9939" y="5168644"/>
            <a:ext cx="55015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Nicola</a:t>
            </a:r>
          </a:p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Segata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 descr="C:\Users\eblis\Documents\My Dropbox\working\berkeley_08-06-10\people_files\nicola-segat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0090" y="5203660"/>
            <a:ext cx="458888" cy="604370"/>
          </a:xfrm>
          <a:prstGeom prst="rect">
            <a:avLst/>
          </a:prstGeom>
          <a:noFill/>
        </p:spPr>
      </p:pic>
      <p:sp>
        <p:nvSpPr>
          <p:cNvPr id="24" name="Rectangle 23"/>
          <p:cNvSpPr/>
          <p:nvPr/>
        </p:nvSpPr>
        <p:spPr>
          <a:xfrm>
            <a:off x="3094348" y="5568936"/>
            <a:ext cx="1414170" cy="30008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350" dirty="0"/>
              <a:t>←700 samples →</a:t>
            </a:r>
          </a:p>
        </p:txBody>
      </p:sp>
    </p:spTree>
    <p:extLst>
      <p:ext uri="{BB962C8B-B14F-4D97-AF65-F5344CB8AC3E}">
        <p14:creationId xmlns:p14="http://schemas.microsoft.com/office/powerpoint/2010/main" val="93756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14486" y="2632628"/>
            <a:ext cx="6515029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dirty="0"/>
              <a:t>Properties of </a:t>
            </a:r>
            <a:r>
              <a:rPr lang="en-US" sz="4950" dirty="0" err="1"/>
              <a:t>microbiome</a:t>
            </a:r>
            <a:r>
              <a:rPr lang="en-US" sz="4950" dirty="0"/>
              <a:t> data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82928" y="1028727"/>
            <a:ext cx="8778144" cy="4800548"/>
          </a:xfrm>
          <a:prstGeom prst="roundRect">
            <a:avLst>
              <a:gd name="adj" fmla="val 465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26203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Properties of </a:t>
            </a:r>
            <a:r>
              <a:rPr lang="en-US" dirty="0" err="1"/>
              <a:t>microbiome</a:t>
            </a:r>
            <a:r>
              <a:rPr lang="en-US" dirty="0"/>
              <a:t>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1879-D594-7048-AD12-28363999EDA9}" type="slidenum">
              <a:rPr lang="en-US" smtClean="0"/>
              <a:t>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472560" y="3634761"/>
            <a:ext cx="9544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i="1" dirty="0"/>
              <a:t>M</a:t>
            </a:r>
            <a:r>
              <a:rPr lang="en-US" dirty="0"/>
              <a:t> ≫ </a:t>
            </a:r>
            <a:r>
              <a:rPr lang="en-US" i="1" dirty="0"/>
              <a:t>N</a:t>
            </a:r>
          </a:p>
          <a:p>
            <a:pPr algn="r"/>
            <a:r>
              <a:rPr lang="en-US" dirty="0"/>
              <a:t>features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581717" y="2663210"/>
            <a:ext cx="3657600" cy="2686050"/>
          </a:xfrm>
          <a:prstGeom prst="rect">
            <a:avLst/>
          </a:prstGeom>
          <a:solidFill>
            <a:schemeClr val="accent3">
              <a:lumMod val="50000"/>
            </a:schemeClr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chemeClr val="bg1"/>
              </a:solidFill>
              <a:latin typeface="Calibri" panose="020F0502020204030204" pitchFamily="34" charset="0"/>
              <a:ea typeface="ＭＳ Ｐゴシック" pitchFamily="1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867717" y="2663210"/>
            <a:ext cx="571500" cy="2686050"/>
          </a:xfrm>
          <a:prstGeom prst="rect">
            <a:avLst/>
          </a:prstGeom>
          <a:solidFill>
            <a:schemeClr val="accent3">
              <a:lumMod val="50000"/>
            </a:schemeClr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l-GR" sz="1500" dirty="0">
                <a:solidFill>
                  <a:schemeClr val="bg1"/>
                </a:solidFill>
                <a:latin typeface="Calibri" panose="020F0502020204030204" pitchFamily="34" charset="0"/>
              </a:rPr>
              <a:t>Σ</a:t>
            </a:r>
            <a:r>
              <a:rPr lang="en-US" sz="1500" baseline="-25000" dirty="0">
                <a:solidFill>
                  <a:schemeClr val="bg1"/>
                </a:solidFill>
                <a:latin typeface="Calibri" panose="020F0502020204030204" pitchFamily="34" charset="0"/>
              </a:rPr>
              <a:t>M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</a:rPr>
              <a:t>=</a:t>
            </a:r>
            <a:r>
              <a:rPr lang="en-US" sz="1500" i="1" dirty="0">
                <a:solidFill>
                  <a:schemeClr val="bg1"/>
                </a:solidFill>
                <a:latin typeface="Calibri" panose="020F0502020204030204" pitchFamily="34" charset="0"/>
              </a:rPr>
              <a:t>k</a:t>
            </a:r>
            <a:endParaRPr lang="en-US" sz="1500" i="1" dirty="0">
              <a:solidFill>
                <a:schemeClr val="bg1"/>
              </a:solidFill>
              <a:latin typeface="Calibri" panose="020F0502020204030204" pitchFamily="34" charset="0"/>
              <a:ea typeface="ＭＳ Ｐゴシック" pitchFamily="1" charset="-128"/>
            </a:endParaRPr>
          </a:p>
        </p:txBody>
      </p:sp>
      <p:sp>
        <p:nvSpPr>
          <p:cNvPr id="10" name="Rectangle 54"/>
          <p:cNvSpPr/>
          <p:nvPr/>
        </p:nvSpPr>
        <p:spPr bwMode="auto">
          <a:xfrm>
            <a:off x="6560791" y="2663210"/>
            <a:ext cx="685800" cy="2686052"/>
          </a:xfrm>
          <a:custGeom>
            <a:avLst/>
            <a:gdLst/>
            <a:ahLst/>
            <a:cxnLst/>
            <a:rect l="l" t="t" r="r" b="b"/>
            <a:pathLst>
              <a:path w="914400" h="3581402">
                <a:moveTo>
                  <a:pt x="0" y="0"/>
                </a:moveTo>
                <a:lnTo>
                  <a:pt x="914400" y="0"/>
                </a:lnTo>
                <a:lnTo>
                  <a:pt x="914400" y="3200402"/>
                </a:lnTo>
                <a:lnTo>
                  <a:pt x="914400" y="3581402"/>
                </a:lnTo>
                <a:lnTo>
                  <a:pt x="0" y="320040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sz="1350" dirty="0">
                <a:solidFill>
                  <a:schemeClr val="bg1"/>
                </a:solidFill>
                <a:latin typeface="Calibri" panose="020F0502020204030204" pitchFamily="34" charset="0"/>
              </a:rPr>
              <a:t>10,000</a:t>
            </a:r>
          </a:p>
          <a:p>
            <a:pPr algn="r"/>
            <a:endParaRPr lang="en-US" sz="135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r"/>
            <a:r>
              <a:rPr lang="en-US" sz="1350" dirty="0">
                <a:solidFill>
                  <a:schemeClr val="bg1"/>
                </a:solidFill>
                <a:latin typeface="Calibri" panose="020F0502020204030204" pitchFamily="34" charset="0"/>
              </a:rPr>
              <a:t>1,000</a:t>
            </a:r>
          </a:p>
          <a:p>
            <a:pPr algn="r"/>
            <a:endParaRPr lang="en-US" sz="135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r"/>
            <a:r>
              <a:rPr lang="en-US" sz="1350" dirty="0">
                <a:solidFill>
                  <a:schemeClr val="bg1"/>
                </a:solidFill>
                <a:latin typeface="Calibri" panose="020F0502020204030204" pitchFamily="34" charset="0"/>
              </a:rPr>
              <a:t>100</a:t>
            </a:r>
          </a:p>
          <a:p>
            <a:pPr algn="r"/>
            <a:endParaRPr lang="en-US" sz="135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r"/>
            <a:r>
              <a:rPr lang="en-US" sz="1350" dirty="0">
                <a:solidFill>
                  <a:schemeClr val="bg1"/>
                </a:solidFill>
                <a:latin typeface="Calibri" panose="020F0502020204030204" pitchFamily="34" charset="0"/>
              </a:rPr>
              <a:t>10</a:t>
            </a:r>
          </a:p>
          <a:p>
            <a:pPr algn="r"/>
            <a:endParaRPr lang="en-US" sz="135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r"/>
            <a:r>
              <a:rPr lang="en-US" sz="1350" dirty="0">
                <a:solidFill>
                  <a:schemeClr val="bg1"/>
                </a:solidFill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58563" y="2206010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i="1" dirty="0">
                <a:latin typeface="Calibri" panose="020F0502020204030204" pitchFamily="34" charset="0"/>
              </a:rPr>
              <a:t>N</a:t>
            </a:r>
            <a:r>
              <a:rPr lang="en-US" dirty="0">
                <a:latin typeface="Calibri" panose="020F0502020204030204" pitchFamily="34" charset="0"/>
              </a:rPr>
              <a:t> samples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58563" y="1577360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Calibri" panose="020F0502020204030204" pitchFamily="34" charset="0"/>
              </a:rPr>
              <a:t>N</a:t>
            </a:r>
            <a:r>
              <a:rPr lang="en-US" dirty="0">
                <a:latin typeface="Calibri" panose="020F0502020204030204" pitchFamily="34" charset="0"/>
              </a:rPr>
              <a:t> samples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4404" y="3036740"/>
            <a:ext cx="1822402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50" b="1" dirty="0">
                <a:latin typeface="Calibri" panose="020F0502020204030204" pitchFamily="34" charset="0"/>
              </a:rPr>
              <a:t>100s – 1Ks of </a:t>
            </a:r>
          </a:p>
          <a:p>
            <a:pPr algn="r"/>
            <a:r>
              <a:rPr lang="en-US" sz="1350" b="1" u="sng" dirty="0">
                <a:latin typeface="Calibri" panose="020F0502020204030204" pitchFamily="34" charset="0"/>
              </a:rPr>
              <a:t>taxa</a:t>
            </a:r>
          </a:p>
          <a:p>
            <a:pPr algn="r"/>
            <a:endParaRPr lang="en-US" sz="1350" b="1" dirty="0">
              <a:latin typeface="Calibri" panose="020F0502020204030204" pitchFamily="34" charset="0"/>
            </a:endParaRPr>
          </a:p>
          <a:p>
            <a:pPr algn="r"/>
            <a:r>
              <a:rPr lang="en-US" sz="1350" b="1" dirty="0">
                <a:latin typeface="Calibri" panose="020F0502020204030204" pitchFamily="34" charset="0"/>
              </a:rPr>
              <a:t>1Ks – 10Ks of</a:t>
            </a:r>
          </a:p>
          <a:p>
            <a:pPr algn="r"/>
            <a:r>
              <a:rPr lang="en-US" sz="1350" b="1" u="sng" dirty="0">
                <a:latin typeface="Calibri" panose="020F0502020204030204" pitchFamily="34" charset="0"/>
              </a:rPr>
              <a:t>functional modules</a:t>
            </a:r>
          </a:p>
          <a:p>
            <a:pPr algn="r"/>
            <a:r>
              <a:rPr lang="en-US" sz="1350" b="1" dirty="0">
                <a:latin typeface="Calibri" panose="020F0502020204030204" pitchFamily="34" charset="0"/>
              </a:rPr>
              <a:t>(e.g. pathways)</a:t>
            </a:r>
          </a:p>
          <a:p>
            <a:pPr algn="r"/>
            <a:endParaRPr lang="en-US" sz="1350" b="1" dirty="0">
              <a:latin typeface="Calibri" panose="020F0502020204030204" pitchFamily="34" charset="0"/>
            </a:endParaRPr>
          </a:p>
          <a:p>
            <a:pPr algn="r"/>
            <a:r>
              <a:rPr lang="en-US" sz="1350" b="1" dirty="0">
                <a:latin typeface="Calibri" panose="020F0502020204030204" pitchFamily="34" charset="0"/>
              </a:rPr>
              <a:t>100Ks – 1Ms of</a:t>
            </a:r>
          </a:p>
          <a:p>
            <a:pPr algn="r"/>
            <a:r>
              <a:rPr lang="en-US" sz="1350" b="1" u="sng" dirty="0">
                <a:latin typeface="Calibri" panose="020F0502020204030204" pitchFamily="34" charset="0"/>
              </a:rPr>
              <a:t>genes</a:t>
            </a:r>
            <a:endParaRPr lang="en-US" sz="1350" u="sng" dirty="0">
              <a:latin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181917" y="2663210"/>
            <a:ext cx="571500" cy="2686050"/>
          </a:xfrm>
          <a:prstGeom prst="rect">
            <a:avLst/>
          </a:prstGeom>
          <a:solidFill>
            <a:schemeClr val="accent3">
              <a:lumMod val="50000"/>
            </a:schemeClr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l-GR" sz="1500" dirty="0">
                <a:solidFill>
                  <a:schemeClr val="bg1"/>
                </a:solidFill>
                <a:latin typeface="Calibri" panose="020F0502020204030204" pitchFamily="34" charset="0"/>
              </a:rPr>
              <a:t>Σ</a:t>
            </a:r>
            <a:r>
              <a:rPr lang="en-US" sz="1500" baseline="-25000" dirty="0">
                <a:solidFill>
                  <a:schemeClr val="bg1"/>
                </a:solidFill>
                <a:latin typeface="Calibri" panose="020F0502020204030204" pitchFamily="34" charset="0"/>
              </a:rPr>
              <a:t>M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</a:rPr>
              <a:t>=</a:t>
            </a:r>
            <a:r>
              <a:rPr lang="en-US" sz="1500" i="1" dirty="0">
                <a:solidFill>
                  <a:schemeClr val="bg1"/>
                </a:solidFill>
                <a:latin typeface="Calibri" panose="020F0502020204030204" pitchFamily="34" charset="0"/>
              </a:rPr>
              <a:t>k</a:t>
            </a:r>
            <a:endParaRPr lang="en-US" sz="1500" i="1" dirty="0">
              <a:solidFill>
                <a:schemeClr val="bg1"/>
              </a:solidFill>
              <a:latin typeface="Calibri" panose="020F0502020204030204" pitchFamily="34" charset="0"/>
              <a:ea typeface="ＭＳ Ｐゴシック" pitchFamily="1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 rot="16200000">
            <a:off x="3867467" y="3806211"/>
            <a:ext cx="971550" cy="1200150"/>
          </a:xfrm>
          <a:prstGeom prst="rect">
            <a:avLst/>
          </a:prstGeom>
          <a:solidFill>
            <a:schemeClr val="tx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alpha val="60000"/>
              </a:schemeClr>
            </a:glow>
          </a:effectLst>
        </p:spPr>
        <p:txBody>
          <a:bodyPr vert="vert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200" dirty="0"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1" charset="-128"/>
              </a:rPr>
              <a:t>0</a:t>
            </a:r>
          </a:p>
        </p:txBody>
      </p:sp>
      <p:sp>
        <p:nvSpPr>
          <p:cNvPr id="16" name="Rectangle 15"/>
          <p:cNvSpPr/>
          <p:nvPr/>
        </p:nvSpPr>
        <p:spPr bwMode="auto">
          <a:xfrm rot="16200000">
            <a:off x="5293043" y="2806085"/>
            <a:ext cx="1028700" cy="958850"/>
          </a:xfrm>
          <a:prstGeom prst="rect">
            <a:avLst/>
          </a:prstGeom>
          <a:solidFill>
            <a:schemeClr val="tx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alpha val="60000"/>
              </a:schemeClr>
            </a:glow>
          </a:effectLst>
        </p:spPr>
        <p:txBody>
          <a:bodyPr vert="vert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200" dirty="0">
                <a:solidFill>
                  <a:prstClr val="white"/>
                </a:solidFill>
                <a:latin typeface="Calibri" panose="020F0502020204030204" pitchFamily="34" charset="0"/>
                <a:ea typeface="ＭＳ Ｐゴシック" pitchFamily="1" charset="-128"/>
              </a:rPr>
              <a:t>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414640" y="2075146"/>
            <a:ext cx="10994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i="1" dirty="0">
                <a:latin typeface="Calibri" panose="020F0502020204030204" pitchFamily="34" charset="0"/>
              </a:rPr>
              <a:t>M stratified</a:t>
            </a:r>
          </a:p>
          <a:p>
            <a:pPr algn="ctr"/>
            <a:r>
              <a:rPr lang="en-US" sz="1500" i="1" dirty="0">
                <a:latin typeface="Calibri" panose="020F0502020204030204" pitchFamily="34" charset="0"/>
              </a:rPr>
              <a:t>features</a:t>
            </a:r>
            <a:endParaRPr lang="en-US" sz="1500" dirty="0">
              <a:latin typeface="Calibri" panose="020F05020202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41921" y="5463561"/>
            <a:ext cx="8066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i="1" dirty="0">
                <a:latin typeface="Calibri" panose="020F0502020204030204" pitchFamily="34" charset="0"/>
              </a:rPr>
              <a:t>Sparsity</a:t>
            </a:r>
            <a:endParaRPr lang="en-US" sz="1500" dirty="0">
              <a:latin typeface="Calibri" panose="020F050202020403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40268" y="5463561"/>
            <a:ext cx="182453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i="1" dirty="0">
                <a:latin typeface="Calibri" panose="020F0502020204030204" pitchFamily="34" charset="0"/>
              </a:rPr>
              <a:t>Large dynamic range</a:t>
            </a:r>
            <a:endParaRPr lang="en-US" sz="1500" dirty="0">
              <a:latin typeface="Calibri" panose="020F050202020403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638867" y="2708598"/>
            <a:ext cx="15430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50" dirty="0"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1" charset="-128"/>
              </a:rPr>
              <a:t>Compositional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50" dirty="0"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1" charset="-128"/>
              </a:rPr>
              <a:t>measurements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50" dirty="0"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1" charset="-128"/>
              </a:rPr>
              <a:t>(e.g. %, copies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50" dirty="0"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1" charset="-128"/>
              </a:rPr>
              <a:t>per million)</a:t>
            </a:r>
          </a:p>
        </p:txBody>
      </p:sp>
      <p:sp>
        <p:nvSpPr>
          <p:cNvPr id="22" name="Right Triangle 4"/>
          <p:cNvSpPr/>
          <p:nvPr/>
        </p:nvSpPr>
        <p:spPr>
          <a:xfrm>
            <a:off x="3581717" y="5063510"/>
            <a:ext cx="3657600" cy="285750"/>
          </a:xfrm>
          <a:custGeom>
            <a:avLst/>
            <a:gdLst/>
            <a:ahLst/>
            <a:cxnLst/>
            <a:rect l="l" t="t" r="r" b="b"/>
            <a:pathLst>
              <a:path w="4876800" h="381000">
                <a:moveTo>
                  <a:pt x="0" y="0"/>
                </a:moveTo>
                <a:lnTo>
                  <a:pt x="3962400" y="0"/>
                </a:lnTo>
                <a:lnTo>
                  <a:pt x="4876800" y="381000"/>
                </a:lnTo>
                <a:lnTo>
                  <a:pt x="3962400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350" dirty="0">
                <a:solidFill>
                  <a:schemeClr val="bg1"/>
                </a:solidFill>
                <a:latin typeface="Calibri" panose="020F0502020204030204" pitchFamily="34" charset="0"/>
              </a:rPr>
              <a:t>10,000       1,000       100       10       1</a:t>
            </a:r>
          </a:p>
        </p:txBody>
      </p:sp>
      <p:sp>
        <p:nvSpPr>
          <p:cNvPr id="7" name="Rectangle 6"/>
          <p:cNvSpPr/>
          <p:nvPr/>
        </p:nvSpPr>
        <p:spPr bwMode="auto">
          <a:xfrm rot="16200000">
            <a:off x="1638617" y="3520460"/>
            <a:ext cx="2686050" cy="97155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" wrap="square" lIns="205740" tIns="137160" rIns="68580" bIns="137160" numCol="1" rtlCol="0" anchor="t" anchorCtr="0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1" charset="-128"/>
              </a:rPr>
              <a:t>A1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1" charset="-128"/>
              </a:rPr>
              <a:t>A1|B1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1" charset="-128"/>
              </a:rPr>
              <a:t>A1|B2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1" charset="-128"/>
              </a:rPr>
              <a:t>A2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1" charset="-128"/>
              </a:rPr>
              <a:t>A2|B3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1" charset="-128"/>
              </a:rPr>
              <a:t>A2|B4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1" charset="-128"/>
              </a:rPr>
              <a:t>A3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1" charset="-128"/>
              </a:rPr>
              <a:t>A3|B5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1" charset="-128"/>
              </a:rPr>
              <a:t>A3|B6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3581717" y="1920260"/>
            <a:ext cx="3657600" cy="62865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50" dirty="0"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1" charset="-128"/>
              </a:rPr>
              <a:t>sample metadata</a:t>
            </a:r>
          </a:p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50" dirty="0"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1" charset="-128"/>
              </a:rPr>
              <a:t>(e.g. subject, diagnosis, environment type)</a:t>
            </a:r>
          </a:p>
        </p:txBody>
      </p:sp>
    </p:spTree>
    <p:extLst>
      <p:ext uri="{BB962C8B-B14F-4D97-AF65-F5344CB8AC3E}">
        <p14:creationId xmlns:p14="http://schemas.microsoft.com/office/powerpoint/2010/main" val="233003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0" grpId="0" animBg="1"/>
      <p:bldP spid="11" grpId="0"/>
      <p:bldP spid="12" grpId="0"/>
      <p:bldP spid="13" grpId="0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2" grpId="0" animBg="1"/>
      <p:bldP spid="7" grpId="0" animBg="1"/>
      <p:bldP spid="2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15757</TotalTime>
  <Words>934</Words>
  <Application>Microsoft Macintosh PowerPoint</Application>
  <PresentationFormat>On-screen Show (4:3)</PresentationFormat>
  <Paragraphs>266</Paragraphs>
  <Slides>25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ＭＳ Ｐゴシック</vt:lpstr>
      <vt:lpstr>Arial</vt:lpstr>
      <vt:lpstr>Calibri</vt:lpstr>
      <vt:lpstr>Cambria</vt:lpstr>
      <vt:lpstr>Consolas</vt:lpstr>
      <vt:lpstr>Gill Sans</vt:lpstr>
      <vt:lpstr>Office Theme</vt:lpstr>
      <vt:lpstr>EPIC: Microbial Community Metagenomics with the bioBakery and Bioconductor</vt:lpstr>
      <vt:lpstr>Introductions</vt:lpstr>
      <vt:lpstr>What is a microbiome?</vt:lpstr>
      <vt:lpstr>Many environments have microbiomes</vt:lpstr>
      <vt:lpstr>And of course, the human microbiome</vt:lpstr>
      <vt:lpstr>The NIH Human Microbiome Project (HMP1)</vt:lpstr>
      <vt:lpstr>Ecology of ~700 human microbiome samples (HMP)</vt:lpstr>
      <vt:lpstr>PowerPoint Presentation</vt:lpstr>
      <vt:lpstr>Properties of microbiome data</vt:lpstr>
      <vt:lpstr>Why microbiome data are compositional</vt:lpstr>
      <vt:lpstr>Why microbiome data are compositional</vt:lpstr>
      <vt:lpstr>Comparing compositions of phyla &amp; pathways (HMP)</vt:lpstr>
      <vt:lpstr>PowerPoint Presentation</vt:lpstr>
      <vt:lpstr>Describing microbiomes: abundance and prevalence</vt:lpstr>
      <vt:lpstr>Describing microbiomes: within-sample diversity</vt:lpstr>
      <vt:lpstr>Alpha diversities</vt:lpstr>
      <vt:lpstr>Comparing microbiomes: between-sample diversity</vt:lpstr>
      <vt:lpstr>Comparing microbiomes: Ordination</vt:lpstr>
      <vt:lpstr>HMP samples ordinated: MDS on Bray-Curtis distance</vt:lpstr>
      <vt:lpstr>PowerPoint Presentation</vt:lpstr>
      <vt:lpstr>PowerPoint Presentation</vt:lpstr>
      <vt:lpstr>PowerPoint Presentation</vt:lpstr>
      <vt:lpstr>Screening for Differential Abundance</vt:lpstr>
      <vt:lpstr>Correcting for confounding</vt:lpstr>
      <vt:lpstr>Today’s Outline</vt:lpstr>
    </vt:vector>
  </TitlesOfParts>
  <Company>CUNY SPH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Levi Waldron</dc:creator>
  <cp:lastModifiedBy>Levi Waldron</cp:lastModifiedBy>
  <cp:revision>209</cp:revision>
  <dcterms:created xsi:type="dcterms:W3CDTF">2016-11-25T02:44:43Z</dcterms:created>
  <dcterms:modified xsi:type="dcterms:W3CDTF">2018-06-06T11:36:55Z</dcterms:modified>
</cp:coreProperties>
</file>